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7"/>
  </p:notesMasterIdLst>
  <p:handoutMasterIdLst>
    <p:handoutMasterId r:id="rId18"/>
  </p:handoutMasterIdLst>
  <p:sldIdLst>
    <p:sldId id="276" r:id="rId5"/>
    <p:sldId id="285" r:id="rId6"/>
    <p:sldId id="278" r:id="rId7"/>
    <p:sldId id="307" r:id="rId8"/>
    <p:sldId id="311" r:id="rId9"/>
    <p:sldId id="310" r:id="rId10"/>
    <p:sldId id="312" r:id="rId11"/>
    <p:sldId id="308" r:id="rId12"/>
    <p:sldId id="313" r:id="rId13"/>
    <p:sldId id="315" r:id="rId14"/>
    <p:sldId id="314" r:id="rId15"/>
    <p:sldId id="287" r:id="rId16"/>
  </p:sldIdLst>
  <p:sldSz cx="9144000" cy="5143500" type="screen16x9"/>
  <p:notesSz cx="7315200" cy="96012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176">
          <p15:clr>
            <a:srgbClr val="A4A3A4"/>
          </p15:clr>
        </p15:guide>
        <p15:guide id="2" orient="horz" pos="3156" userDrawn="1">
          <p15:clr>
            <a:srgbClr val="A4A3A4"/>
          </p15:clr>
        </p15:guide>
        <p15:guide id="3"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Julia Spicher" initials="JS" lastIdx="16" clrIdx="0">
    <p:extLst>
      <p:ext uri="{19B8F6BF-5375-455C-9EA6-DF929625EA0E}">
        <p15:presenceInfo xmlns:p15="http://schemas.microsoft.com/office/powerpoint/2012/main" userId="Julia Spicher" providerId="None"/>
      </p:ext>
    </p:extLst>
  </p:cmAuthor>
  <p:cmAuthor id="4" name=" " initials="" lastIdx="10" clrIdx="1">
    <p:extLst>
      <p:ext uri="{19B8F6BF-5375-455C-9EA6-DF929625EA0E}">
        <p15:presenceInfo xmlns:p15="http://schemas.microsoft.com/office/powerpoint/2012/main" userId=" "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FD68E"/>
    <a:srgbClr val="33CC33"/>
    <a:srgbClr val="3474A4"/>
    <a:srgbClr val="70AD47"/>
    <a:srgbClr val="66FF66"/>
    <a:srgbClr val="003300"/>
    <a:srgbClr val="008000"/>
    <a:srgbClr val="99FF99"/>
    <a:srgbClr val="CCFF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41A8EB-2F28-24E5-6E65-12722BDDA05D}" v="75" dt="2025-03-03T13:51:49.9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800" y="52"/>
      </p:cViewPr>
      <p:guideLst>
        <p:guide orient="horz" pos="4176"/>
        <p:guide orient="horz" pos="3156"/>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583" cy="481875"/>
          </a:xfrm>
          <a:prstGeom prst="rect">
            <a:avLst/>
          </a:prstGeom>
        </p:spPr>
        <p:txBody>
          <a:bodyPr vert="horz" lIns="95722" tIns="47861" rIns="95722" bIns="47861"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4142963" y="1"/>
            <a:ext cx="3170583" cy="481875"/>
          </a:xfrm>
          <a:prstGeom prst="rect">
            <a:avLst/>
          </a:prstGeom>
        </p:spPr>
        <p:txBody>
          <a:bodyPr vert="horz" lIns="95722" tIns="47861" rIns="95722" bIns="47861" rtlCol="0"/>
          <a:lstStyle>
            <a:lvl1pPr algn="r" eaLnBrk="1" fontAlgn="auto" hangingPunct="1">
              <a:spcBef>
                <a:spcPts val="0"/>
              </a:spcBef>
              <a:spcAft>
                <a:spcPts val="0"/>
              </a:spcAft>
              <a:defRPr sz="1200">
                <a:latin typeface="+mn-lt"/>
                <a:cs typeface="+mn-cs"/>
              </a:defRPr>
            </a:lvl1pPr>
          </a:lstStyle>
          <a:p>
            <a:pPr>
              <a:defRPr/>
            </a:pPr>
            <a:fld id="{76B59BA4-5660-433F-8A4F-2ACC6F4A42C3}" type="datetimeFigureOut">
              <a:rPr lang="en-US"/>
              <a:pPr>
                <a:defRPr/>
              </a:pPr>
              <a:t>11/17/2025</a:t>
            </a:fld>
            <a:endParaRPr lang="en-US"/>
          </a:p>
        </p:txBody>
      </p:sp>
      <p:sp>
        <p:nvSpPr>
          <p:cNvPr id="4" name="Footer Placeholder 3"/>
          <p:cNvSpPr>
            <a:spLocks noGrp="1"/>
          </p:cNvSpPr>
          <p:nvPr>
            <p:ph type="ftr" sz="quarter" idx="2"/>
          </p:nvPr>
        </p:nvSpPr>
        <p:spPr>
          <a:xfrm>
            <a:off x="1" y="9119326"/>
            <a:ext cx="3170583" cy="481875"/>
          </a:xfrm>
          <a:prstGeom prst="rect">
            <a:avLst/>
          </a:prstGeom>
        </p:spPr>
        <p:txBody>
          <a:bodyPr vert="horz" lIns="95722" tIns="47861" rIns="95722" bIns="47861"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4142963" y="9119326"/>
            <a:ext cx="3170583" cy="481875"/>
          </a:xfrm>
          <a:prstGeom prst="rect">
            <a:avLst/>
          </a:prstGeom>
        </p:spPr>
        <p:txBody>
          <a:bodyPr vert="horz" wrap="square" lIns="95722" tIns="47861" rIns="95722" bIns="47861"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194C6F0-CD5D-4E4F-A344-9A55BFF7905C}" type="slidenum">
              <a:rPr lang="en-US" altLang="en-US"/>
              <a:pPr>
                <a:defRPr/>
              </a:pPr>
              <a:t>‹#›</a:t>
            </a:fld>
            <a:endParaRPr lang="en-US" altLang="en-US"/>
          </a:p>
        </p:txBody>
      </p:sp>
    </p:spTree>
    <p:extLst>
      <p:ext uri="{BB962C8B-B14F-4D97-AF65-F5344CB8AC3E}">
        <p14:creationId xmlns:p14="http://schemas.microsoft.com/office/powerpoint/2010/main" val="5227161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170583" cy="481875"/>
          </a:xfrm>
          <a:prstGeom prst="rect">
            <a:avLst/>
          </a:prstGeom>
        </p:spPr>
        <p:txBody>
          <a:bodyPr vert="horz" lIns="96632" tIns="48316" rIns="96632" bIns="48316"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4142963" y="1"/>
            <a:ext cx="3170583" cy="481875"/>
          </a:xfrm>
          <a:prstGeom prst="rect">
            <a:avLst/>
          </a:prstGeom>
        </p:spPr>
        <p:txBody>
          <a:bodyPr vert="horz" lIns="96632" tIns="48316" rIns="96632" bIns="48316" rtlCol="0"/>
          <a:lstStyle>
            <a:lvl1pPr algn="r" eaLnBrk="1" fontAlgn="auto" hangingPunct="1">
              <a:spcBef>
                <a:spcPts val="0"/>
              </a:spcBef>
              <a:spcAft>
                <a:spcPts val="0"/>
              </a:spcAft>
              <a:defRPr sz="1200">
                <a:latin typeface="+mn-lt"/>
                <a:cs typeface="+mn-cs"/>
              </a:defRPr>
            </a:lvl1pPr>
          </a:lstStyle>
          <a:p>
            <a:pPr>
              <a:defRPr/>
            </a:pPr>
            <a:fld id="{A499EFEE-0AA7-4845-87A4-32793286F7EB}" type="datetimeFigureOut">
              <a:rPr lang="en-US"/>
              <a:pPr>
                <a:defRPr/>
              </a:pPr>
              <a:t>11/17/2025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32" tIns="48316" rIns="96632" bIns="48316" rtlCol="0" anchor="ctr"/>
          <a:lstStyle/>
          <a:p>
            <a:pPr lvl="0"/>
            <a:endParaRPr lang="en-US" noProof="0"/>
          </a:p>
        </p:txBody>
      </p:sp>
      <p:sp>
        <p:nvSpPr>
          <p:cNvPr id="5" name="Notes Placeholder 4"/>
          <p:cNvSpPr>
            <a:spLocks noGrp="1"/>
          </p:cNvSpPr>
          <p:nvPr>
            <p:ph type="body" sz="quarter" idx="3"/>
          </p:nvPr>
        </p:nvSpPr>
        <p:spPr>
          <a:xfrm>
            <a:off x="732184" y="4620724"/>
            <a:ext cx="5850835" cy="3780741"/>
          </a:xfrm>
          <a:prstGeom prst="rect">
            <a:avLst/>
          </a:prstGeom>
        </p:spPr>
        <p:txBody>
          <a:bodyPr vert="horz" lIns="96632" tIns="48316" rIns="96632" bIns="4831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119326"/>
            <a:ext cx="3170583" cy="481875"/>
          </a:xfrm>
          <a:prstGeom prst="rect">
            <a:avLst/>
          </a:prstGeom>
        </p:spPr>
        <p:txBody>
          <a:bodyPr vert="horz" lIns="96632" tIns="48316" rIns="96632" bIns="48316"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2963" y="9119326"/>
            <a:ext cx="3170583" cy="481875"/>
          </a:xfrm>
          <a:prstGeom prst="rect">
            <a:avLst/>
          </a:prstGeom>
        </p:spPr>
        <p:txBody>
          <a:bodyPr vert="horz" wrap="square" lIns="96632" tIns="48316" rIns="96632" bIns="48316"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30B78B3A-5A6E-49C2-84F4-30474FD36D41}" type="slidenum">
              <a:rPr lang="en-US" altLang="en-US"/>
              <a:pPr>
                <a:defRPr/>
              </a:pPr>
              <a:t>‹#›</a:t>
            </a:fld>
            <a:endParaRPr lang="en-US" altLang="en-US"/>
          </a:p>
        </p:txBody>
      </p:sp>
    </p:spTree>
    <p:extLst>
      <p:ext uri="{BB962C8B-B14F-4D97-AF65-F5344CB8AC3E}">
        <p14:creationId xmlns:p14="http://schemas.microsoft.com/office/powerpoint/2010/main" val="27551603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73560" indent="-297523">
              <a:spcBef>
                <a:spcPct val="30000"/>
              </a:spcBef>
              <a:defRPr sz="1200">
                <a:solidFill>
                  <a:schemeClr val="tx1"/>
                </a:solidFill>
                <a:latin typeface="Calibri" panose="020F0502020204030204" pitchFamily="34" charset="0"/>
              </a:defRPr>
            </a:lvl2pPr>
            <a:lvl3pPr marL="1190092" indent="-238018">
              <a:spcBef>
                <a:spcPct val="30000"/>
              </a:spcBef>
              <a:defRPr sz="1200">
                <a:solidFill>
                  <a:schemeClr val="tx1"/>
                </a:solidFill>
                <a:latin typeface="Calibri" panose="020F0502020204030204" pitchFamily="34" charset="0"/>
              </a:defRPr>
            </a:lvl3pPr>
            <a:lvl4pPr marL="1666128" indent="-238018">
              <a:spcBef>
                <a:spcPct val="30000"/>
              </a:spcBef>
              <a:defRPr sz="1200">
                <a:solidFill>
                  <a:schemeClr val="tx1"/>
                </a:solidFill>
                <a:latin typeface="Calibri" panose="020F0502020204030204" pitchFamily="34" charset="0"/>
              </a:defRPr>
            </a:lvl4pPr>
            <a:lvl5pPr marL="2142165" indent="-238018">
              <a:spcBef>
                <a:spcPct val="30000"/>
              </a:spcBef>
              <a:defRPr sz="1200">
                <a:solidFill>
                  <a:schemeClr val="tx1"/>
                </a:solidFill>
                <a:latin typeface="Calibri" panose="020F0502020204030204" pitchFamily="34" charset="0"/>
              </a:defRPr>
            </a:lvl5pPr>
            <a:lvl6pPr marL="2618202" indent="-238018" eaLnBrk="0" fontAlgn="base" hangingPunct="0">
              <a:spcBef>
                <a:spcPct val="30000"/>
              </a:spcBef>
              <a:spcAft>
                <a:spcPct val="0"/>
              </a:spcAft>
              <a:defRPr sz="1200">
                <a:solidFill>
                  <a:schemeClr val="tx1"/>
                </a:solidFill>
                <a:latin typeface="Calibri" panose="020F0502020204030204" pitchFamily="34" charset="0"/>
              </a:defRPr>
            </a:lvl6pPr>
            <a:lvl7pPr marL="3094238" indent="-238018" eaLnBrk="0" fontAlgn="base" hangingPunct="0">
              <a:spcBef>
                <a:spcPct val="30000"/>
              </a:spcBef>
              <a:spcAft>
                <a:spcPct val="0"/>
              </a:spcAft>
              <a:defRPr sz="1200">
                <a:solidFill>
                  <a:schemeClr val="tx1"/>
                </a:solidFill>
                <a:latin typeface="Calibri" panose="020F0502020204030204" pitchFamily="34" charset="0"/>
              </a:defRPr>
            </a:lvl7pPr>
            <a:lvl8pPr marL="3570275" indent="-238018" eaLnBrk="0" fontAlgn="base" hangingPunct="0">
              <a:spcBef>
                <a:spcPct val="30000"/>
              </a:spcBef>
              <a:spcAft>
                <a:spcPct val="0"/>
              </a:spcAft>
              <a:defRPr sz="1200">
                <a:solidFill>
                  <a:schemeClr val="tx1"/>
                </a:solidFill>
                <a:latin typeface="Calibri" panose="020F0502020204030204" pitchFamily="34" charset="0"/>
              </a:defRPr>
            </a:lvl8pPr>
            <a:lvl9pPr marL="4046311" indent="-238018"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6C439A9-E2DA-46AB-8A9E-064DE1D2DC55}" type="slidenum">
              <a:rPr lang="en-US" altLang="en-US" smtClean="0"/>
              <a:pPr>
                <a:spcBef>
                  <a:spcPct val="0"/>
                </a:spcBef>
              </a:pPr>
              <a:t>1</a:t>
            </a:fld>
            <a:endParaRPr lang="en-US" altLang="en-US"/>
          </a:p>
        </p:txBody>
      </p:sp>
    </p:spTree>
    <p:extLst>
      <p:ext uri="{BB962C8B-B14F-4D97-AF65-F5344CB8AC3E}">
        <p14:creationId xmlns:p14="http://schemas.microsoft.com/office/powerpoint/2010/main" val="32623072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0B78B3A-5A6E-49C2-84F4-30474FD36D41}" type="slidenum">
              <a:rPr lang="en-US" altLang="en-US" smtClean="0"/>
              <a:pPr>
                <a:defRPr/>
              </a:pPr>
              <a:t>2</a:t>
            </a:fld>
            <a:endParaRPr lang="en-US" altLang="en-US"/>
          </a:p>
        </p:txBody>
      </p:sp>
    </p:spTree>
    <p:extLst>
      <p:ext uri="{BB962C8B-B14F-4D97-AF65-F5344CB8AC3E}">
        <p14:creationId xmlns:p14="http://schemas.microsoft.com/office/powerpoint/2010/main" val="2563957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0B78B3A-5A6E-49C2-84F4-30474FD36D41}" type="slidenum">
              <a:rPr lang="en-US" altLang="en-US" smtClean="0"/>
              <a:pPr>
                <a:defRPr/>
              </a:pPr>
              <a:t>3</a:t>
            </a:fld>
            <a:endParaRPr lang="en-US" altLang="en-US"/>
          </a:p>
        </p:txBody>
      </p:sp>
    </p:spTree>
    <p:extLst>
      <p:ext uri="{BB962C8B-B14F-4D97-AF65-F5344CB8AC3E}">
        <p14:creationId xmlns:p14="http://schemas.microsoft.com/office/powerpoint/2010/main" val="3590978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FD6D9-C0B0-0828-5B08-32A6FEEA7A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446B3E-2A0D-A2BF-9CAC-E4C303BECB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97CA6-747C-F62C-6057-B665DB2F283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0A2AD1D-9E4F-6371-1865-DC5626036BBD}"/>
              </a:ext>
            </a:extLst>
          </p:cNvPr>
          <p:cNvSpPr>
            <a:spLocks noGrp="1"/>
          </p:cNvSpPr>
          <p:nvPr>
            <p:ph type="sldNum" sz="quarter" idx="10"/>
          </p:nvPr>
        </p:nvSpPr>
        <p:spPr/>
        <p:txBody>
          <a:bodyPr/>
          <a:lstStyle/>
          <a:p>
            <a:pPr>
              <a:defRPr/>
            </a:pPr>
            <a:fld id="{30B78B3A-5A6E-49C2-84F4-30474FD36D41}" type="slidenum">
              <a:rPr lang="en-US" altLang="en-US" smtClean="0"/>
              <a:pPr>
                <a:defRPr/>
              </a:pPr>
              <a:t>9</a:t>
            </a:fld>
            <a:endParaRPr lang="en-US" altLang="en-US"/>
          </a:p>
        </p:txBody>
      </p:sp>
    </p:spTree>
    <p:extLst>
      <p:ext uri="{BB962C8B-B14F-4D97-AF65-F5344CB8AC3E}">
        <p14:creationId xmlns:p14="http://schemas.microsoft.com/office/powerpoint/2010/main" val="10980842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1ACA2F-949E-ABE8-9BEA-4A528C875D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AEED56-313C-903B-FDA2-B69C9812EB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9AD2D1-AD7B-989C-6205-6F19C7F5706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DD156F75-7960-C655-0405-071BEC195A66}"/>
              </a:ext>
            </a:extLst>
          </p:cNvPr>
          <p:cNvSpPr>
            <a:spLocks noGrp="1"/>
          </p:cNvSpPr>
          <p:nvPr>
            <p:ph type="sldNum" sz="quarter" idx="10"/>
          </p:nvPr>
        </p:nvSpPr>
        <p:spPr/>
        <p:txBody>
          <a:bodyPr/>
          <a:lstStyle/>
          <a:p>
            <a:pPr>
              <a:defRPr/>
            </a:pPr>
            <a:fld id="{30B78B3A-5A6E-49C2-84F4-30474FD36D41}" type="slidenum">
              <a:rPr lang="en-US" altLang="en-US" smtClean="0"/>
              <a:pPr>
                <a:defRPr/>
              </a:pPr>
              <a:t>10</a:t>
            </a:fld>
            <a:endParaRPr lang="en-US" altLang="en-US"/>
          </a:p>
        </p:txBody>
      </p:sp>
    </p:spTree>
    <p:extLst>
      <p:ext uri="{BB962C8B-B14F-4D97-AF65-F5344CB8AC3E}">
        <p14:creationId xmlns:p14="http://schemas.microsoft.com/office/powerpoint/2010/main" val="25872670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01A01-74C2-57C4-75A3-60A2FC30B8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0BAD57-D131-9195-2218-E8524CA7CB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9EB1A5-9FE1-6C3D-2598-FC447756FC6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8769FF8-3E14-7817-3A23-B78159697E92}"/>
              </a:ext>
            </a:extLst>
          </p:cNvPr>
          <p:cNvSpPr>
            <a:spLocks noGrp="1"/>
          </p:cNvSpPr>
          <p:nvPr>
            <p:ph type="sldNum" sz="quarter" idx="10"/>
          </p:nvPr>
        </p:nvSpPr>
        <p:spPr/>
        <p:txBody>
          <a:bodyPr/>
          <a:lstStyle/>
          <a:p>
            <a:pPr>
              <a:defRPr/>
            </a:pPr>
            <a:fld id="{30B78B3A-5A6E-49C2-84F4-30474FD36D41}" type="slidenum">
              <a:rPr lang="en-US" altLang="en-US" smtClean="0"/>
              <a:pPr>
                <a:defRPr/>
              </a:pPr>
              <a:t>11</a:t>
            </a:fld>
            <a:endParaRPr lang="en-US" altLang="en-US"/>
          </a:p>
        </p:txBody>
      </p:sp>
    </p:spTree>
    <p:extLst>
      <p:ext uri="{BB962C8B-B14F-4D97-AF65-F5344CB8AC3E}">
        <p14:creationId xmlns:p14="http://schemas.microsoft.com/office/powerpoint/2010/main" val="58066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0B78B3A-5A6E-49C2-84F4-30474FD36D41}" type="slidenum">
              <a:rPr lang="en-US" altLang="en-US" smtClean="0"/>
              <a:pPr>
                <a:defRPr/>
              </a:pPr>
              <a:t>12</a:t>
            </a:fld>
            <a:endParaRPr lang="en-US" altLang="en-US"/>
          </a:p>
        </p:txBody>
      </p:sp>
    </p:spTree>
    <p:extLst>
      <p:ext uri="{BB962C8B-B14F-4D97-AF65-F5344CB8AC3E}">
        <p14:creationId xmlns:p14="http://schemas.microsoft.com/office/powerpoint/2010/main" val="2551109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5B443699-199D-4416-A11F-797353603B88}" type="datetime1">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38528-07AE-44D7-938B-3F54B786C96F}" type="slidenum">
              <a:rPr lang="en-US" smtClean="0"/>
              <a:pPr/>
              <a:t>‹#›</a:t>
            </a:fld>
            <a:endParaRPr lang="en-US"/>
          </a:p>
        </p:txBody>
      </p:sp>
    </p:spTree>
    <p:extLst>
      <p:ext uri="{BB962C8B-B14F-4D97-AF65-F5344CB8AC3E}">
        <p14:creationId xmlns:p14="http://schemas.microsoft.com/office/powerpoint/2010/main" val="4121654958"/>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95647" y="273844"/>
            <a:ext cx="7019703" cy="994172"/>
          </a:xfrm>
        </p:spPr>
        <p:txBody>
          <a:bodyPr/>
          <a:lstStyle>
            <a:lvl1pPr>
              <a:defRPr>
                <a:solidFill>
                  <a:schemeClr val="bg1"/>
                </a:solidFill>
              </a:defRPr>
            </a:lvl1pPr>
          </a:lstStyle>
          <a:p>
            <a:r>
              <a:rPr lang="en-US"/>
              <a:t>Click to edit Master title style</a:t>
            </a:r>
          </a:p>
        </p:txBody>
      </p:sp>
      <p:sp>
        <p:nvSpPr>
          <p:cNvPr id="3" name="Content Placeholder 2"/>
          <p:cNvSpPr>
            <a:spLocks noGrp="1"/>
          </p:cNvSpPr>
          <p:nvPr>
            <p:ph idx="1"/>
          </p:nvPr>
        </p:nvSpPr>
        <p:spPr>
          <a:xfrm>
            <a:off x="1004934" y="1369219"/>
            <a:ext cx="7510416"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85D9C2-8E62-4AC0-896D-44EDDA38D621}" type="datetime1">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38528-07AE-44D7-938B-3F54B786C96F}"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566" y="244683"/>
            <a:ext cx="1023333" cy="1023333"/>
          </a:xfrm>
          <a:prstGeom prst="rect">
            <a:avLst/>
          </a:prstGeom>
        </p:spPr>
      </p:pic>
    </p:spTree>
    <p:extLst>
      <p:ext uri="{BB962C8B-B14F-4D97-AF65-F5344CB8AC3E}">
        <p14:creationId xmlns:p14="http://schemas.microsoft.com/office/powerpoint/2010/main" val="1874873016"/>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833C5A-0F92-4DA6-A58C-4978AF136F1A}" type="datetime1">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338528-07AE-44D7-938B-3F54B786C96F}" type="slidenum">
              <a:rPr lang="en-US" smtClean="0"/>
              <a:pPr/>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566" y="244683"/>
            <a:ext cx="1023333" cy="1023333"/>
          </a:xfrm>
          <a:prstGeom prst="rect">
            <a:avLst/>
          </a:prstGeom>
        </p:spPr>
      </p:pic>
    </p:spTree>
    <p:extLst>
      <p:ext uri="{BB962C8B-B14F-4D97-AF65-F5344CB8AC3E}">
        <p14:creationId xmlns:p14="http://schemas.microsoft.com/office/powerpoint/2010/main" val="3382928462"/>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413478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95647" y="273844"/>
            <a:ext cx="7019703" cy="994172"/>
          </a:xfrm>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lvl1pPr>
              <a:buClr>
                <a:srgbClr val="AFD68E"/>
              </a:buClr>
              <a:defRPr/>
            </a:lvl1pPr>
            <a:lvl2pPr>
              <a:buClr>
                <a:srgbClr val="AFD68E"/>
              </a:buClr>
              <a:defRPr/>
            </a:lvl2pPr>
            <a:lvl3pPr>
              <a:buClr>
                <a:srgbClr val="AFD68E"/>
              </a:buClr>
              <a:defRPr/>
            </a:lvl3pPr>
            <a:lvl4pPr>
              <a:buClr>
                <a:srgbClr val="AFD68E"/>
              </a:buClr>
              <a:defRPr/>
            </a:lvl4pPr>
            <a:lvl5pPr>
              <a:buClr>
                <a:srgbClr val="AFD68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lvl1pPr>
              <a:buClr>
                <a:srgbClr val="AFD68E"/>
              </a:buClr>
              <a:defRPr/>
            </a:lvl1pPr>
            <a:lvl2pPr>
              <a:buClr>
                <a:srgbClr val="AFD68E"/>
              </a:buClr>
              <a:defRPr/>
            </a:lvl2pPr>
            <a:lvl3pPr>
              <a:buClr>
                <a:srgbClr val="AFD68E"/>
              </a:buClr>
              <a:defRPr/>
            </a:lvl3pPr>
            <a:lvl4pPr>
              <a:buClr>
                <a:srgbClr val="AFD68E"/>
              </a:buClr>
              <a:defRPr/>
            </a:lvl4pPr>
            <a:lvl5pPr>
              <a:buClr>
                <a:srgbClr val="AFD68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52A3F80-9555-453B-B21A-2B11FB92E6A9}" type="datetime1">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338528-07AE-44D7-938B-3F54B786C96F}" type="slidenum">
              <a:rPr lang="en-US" smtClean="0"/>
              <a:pPr/>
              <a:t>‹#›</a:t>
            </a:fld>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566" y="244683"/>
            <a:ext cx="1023333" cy="1023333"/>
          </a:xfrm>
          <a:prstGeom prst="rect">
            <a:avLst/>
          </a:prstGeom>
        </p:spPr>
      </p:pic>
    </p:spTree>
    <p:extLst>
      <p:ext uri="{BB962C8B-B14F-4D97-AF65-F5344CB8AC3E}">
        <p14:creationId xmlns:p14="http://schemas.microsoft.com/office/powerpoint/2010/main" val="172762989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04867" y="273844"/>
            <a:ext cx="7011674"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solidFill>
                  <a:schemeClr val="accent6">
                    <a:lumMod val="20000"/>
                    <a:lumOff val="8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lvl1pPr>
              <a:buClr>
                <a:srgbClr val="AFD68E"/>
              </a:buClr>
              <a:defRPr/>
            </a:lvl1pPr>
            <a:lvl2pPr>
              <a:buClr>
                <a:srgbClr val="AFD68E"/>
              </a:buClr>
              <a:defRPr/>
            </a:lvl2pPr>
            <a:lvl3pPr>
              <a:buClr>
                <a:srgbClr val="AFD68E"/>
              </a:buClr>
              <a:defRPr/>
            </a:lvl3pPr>
            <a:lvl4pPr>
              <a:buClr>
                <a:srgbClr val="AFD68E"/>
              </a:buClr>
              <a:defRPr/>
            </a:lvl4pPr>
            <a:lvl5pPr>
              <a:buClr>
                <a:srgbClr val="AFD68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solidFill>
                  <a:schemeClr val="accent6">
                    <a:lumMod val="20000"/>
                    <a:lumOff val="8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lvl1pPr>
              <a:buClr>
                <a:srgbClr val="AFD68E"/>
              </a:buClr>
              <a:defRPr/>
            </a:lvl1pPr>
            <a:lvl2pPr>
              <a:buClr>
                <a:srgbClr val="AFD68E"/>
              </a:buClr>
              <a:defRPr/>
            </a:lvl2pPr>
            <a:lvl3pPr>
              <a:buClr>
                <a:srgbClr val="AFD68E"/>
              </a:buClr>
              <a:defRPr/>
            </a:lvl3pPr>
            <a:lvl4pPr>
              <a:buClr>
                <a:srgbClr val="AFD68E"/>
              </a:buClr>
              <a:defRPr/>
            </a:lvl4pPr>
            <a:lvl5pPr>
              <a:buClr>
                <a:srgbClr val="AFD68E"/>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25CAB6C-4DDD-40C0-87A9-9F9E13516F9A}" type="datetime1">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338528-07AE-44D7-938B-3F54B786C96F}" type="slidenum">
              <a:rPr lang="en-US" smtClean="0"/>
              <a:pPr/>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566" y="244683"/>
            <a:ext cx="1023333" cy="1023333"/>
          </a:xfrm>
          <a:prstGeom prst="rect">
            <a:avLst/>
          </a:prstGeom>
        </p:spPr>
      </p:pic>
    </p:spTree>
    <p:extLst>
      <p:ext uri="{BB962C8B-B14F-4D97-AF65-F5344CB8AC3E}">
        <p14:creationId xmlns:p14="http://schemas.microsoft.com/office/powerpoint/2010/main" val="2694331118"/>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95647" y="273844"/>
            <a:ext cx="7019703" cy="994172"/>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D5537071-4D83-4F56-BE68-1154BAEC8428}" type="datetime1">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338528-07AE-44D7-938B-3F54B786C96F}" type="slidenum">
              <a:rPr lang="en-US" smtClean="0"/>
              <a:pPr/>
              <a:t>‹#›</a:t>
            </a:fld>
            <a:endParaRPr lang="en-US"/>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50566" y="244683"/>
            <a:ext cx="1023333" cy="1023333"/>
          </a:xfrm>
          <a:prstGeom prst="rect">
            <a:avLst/>
          </a:prstGeom>
        </p:spPr>
      </p:pic>
    </p:spTree>
    <p:extLst>
      <p:ext uri="{BB962C8B-B14F-4D97-AF65-F5344CB8AC3E}">
        <p14:creationId xmlns:p14="http://schemas.microsoft.com/office/powerpoint/2010/main" val="1909058195"/>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t="-1000" r="-2000" b="-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56811" y="273844"/>
            <a:ext cx="7558539"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956810" y="1369219"/>
            <a:ext cx="755854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48DEAD84-4BB8-4144-B433-070EC40E9970}" type="datetime1">
              <a:rPr lang="en-US" smtClean="0"/>
              <a:t>11/17/2025</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0338528-07AE-44D7-938B-3F54B786C96F}" type="slidenum">
              <a:rPr lang="en-US" smtClean="0"/>
              <a:pPr/>
              <a:t>‹#›</a:t>
            </a:fld>
            <a:endParaRPr lang="en-US"/>
          </a:p>
        </p:txBody>
      </p:sp>
    </p:spTree>
    <p:extLst>
      <p:ext uri="{BB962C8B-B14F-4D97-AF65-F5344CB8AC3E}">
        <p14:creationId xmlns:p14="http://schemas.microsoft.com/office/powerpoint/2010/main" val="122713900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9" r:id="rId4"/>
    <p:sldLayoutId id="2147483676" r:id="rId5"/>
    <p:sldLayoutId id="2147483677" r:id="rId6"/>
    <p:sldLayoutId id="2147483678" r:id="rId7"/>
  </p:sldLayoutIdLst>
  <p:transition spd="med">
    <p:fade/>
  </p:transition>
  <p:hf hdr="0" ftr="0" dt="0"/>
  <p:txStyles>
    <p:titleStyle>
      <a:lvl1pPr algn="l" defTabSz="685800" rtl="0" eaLnBrk="1" latinLnBrk="0" hangingPunct="1">
        <a:lnSpc>
          <a:spcPct val="90000"/>
        </a:lnSpc>
        <a:spcBef>
          <a:spcPct val="0"/>
        </a:spcBef>
        <a:buNone/>
        <a:defRPr sz="40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Procurement@alcosan.or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8000" b="-8000"/>
          </a:stretch>
        </a:blipFill>
        <a:effectLst/>
      </p:bgPr>
    </p:bg>
    <p:spTree>
      <p:nvGrpSpPr>
        <p:cNvPr id="1" name=""/>
        <p:cNvGrpSpPr/>
        <p:nvPr/>
      </p:nvGrpSpPr>
      <p:grpSpPr>
        <a:xfrm>
          <a:off x="0" y="0"/>
          <a:ext cx="0" cy="0"/>
          <a:chOff x="0" y="0"/>
          <a:chExt cx="0" cy="0"/>
        </a:xfrm>
      </p:grpSpPr>
      <p:sp>
        <p:nvSpPr>
          <p:cNvPr id="4" name="Title 1"/>
          <p:cNvSpPr txBox="1">
            <a:spLocks/>
          </p:cNvSpPr>
          <p:nvPr/>
        </p:nvSpPr>
        <p:spPr>
          <a:xfrm>
            <a:off x="0" y="4186244"/>
            <a:ext cx="9144000" cy="850900"/>
          </a:xfrm>
          <a:prstGeom prst="rect">
            <a:avLst/>
          </a:prstGeom>
          <a:effectLst>
            <a:outerShdw blurRad="50800" dist="50800" dir="2700000" algn="tl" rotWithShape="0">
              <a:prstClr val="black">
                <a:alpha val="50000"/>
              </a:prstClr>
            </a:outerShdw>
          </a:effectLst>
        </p:spPr>
        <p:txBody>
          <a:bodyPr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fontAlgn="auto">
              <a:spcAft>
                <a:spcPts val="0"/>
              </a:spcAft>
              <a:defRPr/>
            </a:pPr>
            <a:endParaRPr lang="en-US" sz="1800" b="1">
              <a:solidFill>
                <a:schemeClr val="accent1">
                  <a:lumMod val="60000"/>
                  <a:lumOff val="40000"/>
                </a:schemeClr>
              </a:solidFill>
              <a:latin typeface="Arial" panose="020B0604020202020204" pitchFamily="34" charset="0"/>
              <a:cs typeface="Arial" panose="020B0604020202020204" pitchFamily="34" charset="0"/>
            </a:endParaRPr>
          </a:p>
        </p:txBody>
      </p:sp>
      <p:sp>
        <p:nvSpPr>
          <p:cNvPr id="5" name="TextBox 4"/>
          <p:cNvSpPr txBox="1"/>
          <p:nvPr/>
        </p:nvSpPr>
        <p:spPr>
          <a:xfrm>
            <a:off x="3409975" y="2108155"/>
            <a:ext cx="5658785" cy="1828257"/>
          </a:xfrm>
          <a:prstGeom prst="rect">
            <a:avLst/>
          </a:prstGeom>
          <a:noFill/>
          <a:effectLst/>
        </p:spPr>
        <p:txBody>
          <a:bodyPr wrap="square" lIns="91440" tIns="45720" rIns="91440" bIns="45720" rtlCol="0" anchor="t">
            <a:spAutoFit/>
          </a:bodyPr>
          <a:lstStyle/>
          <a:p>
            <a:pPr algn="ctr">
              <a:lnSpc>
                <a:spcPts val="4500"/>
              </a:lnSpc>
            </a:pPr>
            <a:r>
              <a:rPr lang="en-US" sz="4400" b="1" dirty="0">
                <a:solidFill>
                  <a:schemeClr val="bg1"/>
                </a:solidFill>
                <a:effectLst>
                  <a:outerShdw blurRad="38100" dist="38100" dir="2700000" algn="tl">
                    <a:srgbClr val="000000">
                      <a:alpha val="43137"/>
                    </a:srgbClr>
                  </a:outerShdw>
                </a:effectLst>
                <a:latin typeface="+mn-lt"/>
                <a:cs typeface="Arial"/>
              </a:rPr>
              <a:t>Plant </a:t>
            </a:r>
          </a:p>
          <a:p>
            <a:pPr algn="ctr">
              <a:lnSpc>
                <a:spcPts val="4500"/>
              </a:lnSpc>
            </a:pPr>
            <a:r>
              <a:rPr lang="en-US" sz="4400" b="1" dirty="0">
                <a:solidFill>
                  <a:schemeClr val="bg1"/>
                </a:solidFill>
                <a:effectLst>
                  <a:outerShdw blurRad="38100" dist="38100" dir="2700000" algn="tl">
                    <a:srgbClr val="000000">
                      <a:alpha val="43137"/>
                    </a:srgbClr>
                  </a:outerShdw>
                </a:effectLst>
                <a:latin typeface="+mn-lt"/>
                <a:cs typeface="Arial"/>
              </a:rPr>
              <a:t>Architectural Model</a:t>
            </a:r>
          </a:p>
          <a:p>
            <a:pPr algn="ctr">
              <a:lnSpc>
                <a:spcPts val="4500"/>
              </a:lnSpc>
            </a:pPr>
            <a:r>
              <a:rPr lang="en-US" sz="3600" b="1" dirty="0">
                <a:solidFill>
                  <a:schemeClr val="bg1"/>
                </a:solidFill>
                <a:effectLst>
                  <a:outerShdw blurRad="38100" dist="38100" dir="2700000" algn="tl">
                    <a:srgbClr val="000000">
                      <a:alpha val="43137"/>
                    </a:srgbClr>
                  </a:outerShdw>
                </a:effectLst>
                <a:latin typeface="+mn-lt"/>
                <a:ea typeface="Calibri"/>
                <a:cs typeface="Arial"/>
              </a:rPr>
              <a:t>Informational Meeting</a:t>
            </a:r>
          </a:p>
        </p:txBody>
      </p:sp>
      <p:sp>
        <p:nvSpPr>
          <p:cNvPr id="7" name="TextBox 6"/>
          <p:cNvSpPr txBox="1"/>
          <p:nvPr/>
        </p:nvSpPr>
        <p:spPr>
          <a:xfrm>
            <a:off x="4933933" y="4077841"/>
            <a:ext cx="2610868" cy="544765"/>
          </a:xfrm>
          <a:prstGeom prst="rect">
            <a:avLst/>
          </a:prstGeom>
          <a:noFill/>
          <a:effectLst/>
        </p:spPr>
        <p:txBody>
          <a:bodyPr wrap="square" lIns="91440" tIns="45720" rIns="91440" bIns="45720" rtlCol="0" anchor="t">
            <a:spAutoFit/>
          </a:bodyPr>
          <a:lstStyle/>
          <a:p>
            <a:pPr algn="ctr">
              <a:lnSpc>
                <a:spcPts val="4000"/>
              </a:lnSpc>
            </a:pPr>
            <a:r>
              <a:rPr lang="en-US" sz="2000" b="1" dirty="0">
                <a:solidFill>
                  <a:schemeClr val="bg1"/>
                </a:solidFill>
                <a:effectLst>
                  <a:outerShdw blurRad="38100" dist="38100" dir="2700000" algn="tl">
                    <a:srgbClr val="000000">
                      <a:alpha val="43137"/>
                    </a:srgbClr>
                  </a:outerShdw>
                </a:effectLst>
                <a:latin typeface="+mn-lt"/>
                <a:cs typeface="Arial"/>
              </a:rPr>
              <a:t>November 17, 2025</a:t>
            </a:r>
            <a:endParaRPr lang="en-US" dirty="0">
              <a:solidFill>
                <a:schemeClr val="bg1"/>
              </a:solidFill>
            </a:endParaRP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87897" y="638190"/>
            <a:ext cx="2939931" cy="2939931"/>
          </a:xfrm>
          <a:prstGeom prst="rect">
            <a:avLst/>
          </a:prstGeom>
        </p:spPr>
      </p:pic>
    </p:spTree>
    <p:extLst>
      <p:ext uri="{BB962C8B-B14F-4D97-AF65-F5344CB8AC3E}">
        <p14:creationId xmlns:p14="http://schemas.microsoft.com/office/powerpoint/2010/main" val="2023564613"/>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381BB-0C17-B262-319D-035F57B1CDFB}"/>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6EABCA4F-369E-198A-3255-DAB2BB6F06DC}"/>
              </a:ext>
            </a:extLst>
          </p:cNvPr>
          <p:cNvSpPr txBox="1"/>
          <p:nvPr/>
        </p:nvSpPr>
        <p:spPr>
          <a:xfrm>
            <a:off x="1466448" y="528251"/>
            <a:ext cx="6578051" cy="584775"/>
          </a:xfrm>
          <a:prstGeom prst="rect">
            <a:avLst/>
          </a:prstGeom>
          <a:noFill/>
          <a:effectLst/>
        </p:spPr>
        <p:txBody>
          <a:bodyPr wrap="square" lIns="91440" tIns="45720" rIns="91440" bIns="45720" rtlCol="0" anchor="t">
            <a:spAutoFit/>
          </a:bodyPr>
          <a:lstStyle/>
          <a:p>
            <a:r>
              <a:rPr lang="en-US" sz="3200" b="1" dirty="0">
                <a:solidFill>
                  <a:schemeClr val="bg1"/>
                </a:solidFill>
                <a:effectLst>
                  <a:outerShdw blurRad="38100" dist="38100" dir="2700000" algn="tl">
                    <a:srgbClr val="000000">
                      <a:alpha val="43137"/>
                    </a:srgbClr>
                  </a:outerShdw>
                </a:effectLst>
                <a:latin typeface="+mn-lt"/>
                <a:cs typeface="Arial"/>
              </a:rPr>
              <a:t>Project Scope</a:t>
            </a:r>
            <a:endParaRPr lang="en-US" sz="3200" b="1" dirty="0">
              <a:solidFill>
                <a:schemeClr val="bg1"/>
              </a:solidFill>
              <a:effectLst>
                <a:outerShdw blurRad="38100" dist="38100" dir="2700000" algn="tl">
                  <a:srgbClr val="000000">
                    <a:alpha val="43137"/>
                  </a:srgbClr>
                </a:outerShdw>
              </a:effectLst>
              <a:latin typeface="+mn-lt"/>
            </a:endParaRPr>
          </a:p>
        </p:txBody>
      </p:sp>
      <p:sp>
        <p:nvSpPr>
          <p:cNvPr id="3" name="TextBox 2">
            <a:extLst>
              <a:ext uri="{FF2B5EF4-FFF2-40B4-BE49-F238E27FC236}">
                <a16:creationId xmlns:a16="http://schemas.microsoft.com/office/drawing/2014/main" id="{82857F0E-B62F-D87C-520C-6D6CD5458CE3}"/>
              </a:ext>
            </a:extLst>
          </p:cNvPr>
          <p:cNvSpPr txBox="1"/>
          <p:nvPr/>
        </p:nvSpPr>
        <p:spPr>
          <a:xfrm>
            <a:off x="698345" y="1262205"/>
            <a:ext cx="7824986" cy="1015663"/>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endParaRPr lang="en-US" sz="2000" dirty="0">
              <a:solidFill>
                <a:schemeClr val="bg1"/>
              </a:solidFill>
              <a:latin typeface="Calibri"/>
              <a:ea typeface="Calibri"/>
            </a:endParaRPr>
          </a:p>
          <a:p>
            <a:pPr marL="742950" lvl="1" indent="-285750">
              <a:buFont typeface="Arial" panose="020B0604020202020204" pitchFamily="34" charset="0"/>
              <a:buChar char="•"/>
            </a:pPr>
            <a:endParaRPr lang="en-US" sz="2000" dirty="0">
              <a:solidFill>
                <a:schemeClr val="bg1"/>
              </a:solidFill>
              <a:latin typeface="Calibri"/>
              <a:ea typeface="Calibri"/>
            </a:endParaRPr>
          </a:p>
          <a:p>
            <a:pPr marL="342900" indent="-342900">
              <a:buFont typeface="Arial" panose="020B0604020202020204" pitchFamily="34" charset="0"/>
              <a:buChar char="•"/>
            </a:pPr>
            <a:endParaRPr lang="en-US" sz="2000" dirty="0">
              <a:solidFill>
                <a:schemeClr val="bg1"/>
              </a:solidFill>
              <a:latin typeface="Calibri"/>
              <a:ea typeface="Calibri"/>
            </a:endParaRPr>
          </a:p>
        </p:txBody>
      </p:sp>
      <p:sp>
        <p:nvSpPr>
          <p:cNvPr id="5" name="Content Placeholder 2">
            <a:extLst>
              <a:ext uri="{FF2B5EF4-FFF2-40B4-BE49-F238E27FC236}">
                <a16:creationId xmlns:a16="http://schemas.microsoft.com/office/drawing/2014/main" id="{E0476489-EF91-DC69-FBDC-AC5FF43A30FB}"/>
              </a:ext>
            </a:extLst>
          </p:cNvPr>
          <p:cNvSpPr>
            <a:spLocks noGrp="1"/>
          </p:cNvSpPr>
          <p:nvPr>
            <p:ph idx="1"/>
          </p:nvPr>
        </p:nvSpPr>
        <p:spPr>
          <a:xfrm>
            <a:off x="1105223" y="1262205"/>
            <a:ext cx="7954916" cy="3263504"/>
          </a:xfrm>
        </p:spPr>
        <p:txBody>
          <a:bodyPr vert="horz" lIns="91440" tIns="45720" rIns="91440" bIns="45720" rtlCol="0" anchor="t">
            <a:noAutofit/>
          </a:bodyPr>
          <a:lstStyle/>
          <a:p>
            <a:r>
              <a:rPr lang="en-US" dirty="0"/>
              <a:t>Interactive features for both models shall be incorporated in the physical model to provide audio cues for the viewer, that explain the purposes of each plant structure, as well as provide a general audio history of the plant, since inception.  </a:t>
            </a:r>
          </a:p>
          <a:p>
            <a:pPr lvl="0"/>
            <a:r>
              <a:rPr lang="en-US" dirty="0"/>
              <a:t>Modeling software shall be determined by the design firm ensuring compatibility with ALCOSAN’s ability to make available for presentations and other similar learning tools. </a:t>
            </a:r>
          </a:p>
          <a:p>
            <a:r>
              <a:rPr lang="en-US" dirty="0"/>
              <a:t>LED lighting usage for the physical model shall be implemented and function in tandem with the interactive module controls to highlight on focused areas by the viewer. Accommodations should also be made for low-light display, with a “day/night” cycle for plant site lighting. </a:t>
            </a:r>
          </a:p>
          <a:p>
            <a:pPr marL="0" indent="0">
              <a:buNone/>
            </a:pPr>
            <a:endParaRPr lang="en-US" sz="2000" dirty="0"/>
          </a:p>
        </p:txBody>
      </p:sp>
    </p:spTree>
    <p:extLst>
      <p:ext uri="{BB962C8B-B14F-4D97-AF65-F5344CB8AC3E}">
        <p14:creationId xmlns:p14="http://schemas.microsoft.com/office/powerpoint/2010/main" val="370200121"/>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B771C3-54F9-CBF5-4003-704213312D14}"/>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C6C64B4E-3CD6-88E9-E083-3E82B5973530}"/>
              </a:ext>
            </a:extLst>
          </p:cNvPr>
          <p:cNvSpPr txBox="1"/>
          <p:nvPr/>
        </p:nvSpPr>
        <p:spPr>
          <a:xfrm>
            <a:off x="1466448" y="528251"/>
            <a:ext cx="6578051" cy="584775"/>
          </a:xfrm>
          <a:prstGeom prst="rect">
            <a:avLst/>
          </a:prstGeom>
          <a:noFill/>
          <a:effectLst/>
        </p:spPr>
        <p:txBody>
          <a:bodyPr wrap="square" lIns="91440" tIns="45720" rIns="91440" bIns="45720" rtlCol="0" anchor="t">
            <a:spAutoFit/>
          </a:bodyPr>
          <a:lstStyle/>
          <a:p>
            <a:r>
              <a:rPr lang="en-US" sz="3200" b="1" dirty="0">
                <a:solidFill>
                  <a:schemeClr val="bg1"/>
                </a:solidFill>
                <a:effectLst>
                  <a:outerShdw blurRad="38100" dist="38100" dir="2700000" algn="tl">
                    <a:srgbClr val="000000">
                      <a:alpha val="43137"/>
                    </a:srgbClr>
                  </a:outerShdw>
                </a:effectLst>
                <a:latin typeface="+mn-lt"/>
                <a:cs typeface="Arial"/>
              </a:rPr>
              <a:t>Project Scope</a:t>
            </a:r>
            <a:endParaRPr lang="en-US" sz="3200" b="1" dirty="0">
              <a:solidFill>
                <a:schemeClr val="bg1"/>
              </a:solidFill>
              <a:effectLst>
                <a:outerShdw blurRad="38100" dist="38100" dir="2700000" algn="tl">
                  <a:srgbClr val="000000">
                    <a:alpha val="43137"/>
                  </a:srgbClr>
                </a:outerShdw>
              </a:effectLst>
              <a:latin typeface="+mn-lt"/>
            </a:endParaRPr>
          </a:p>
        </p:txBody>
      </p:sp>
      <p:sp>
        <p:nvSpPr>
          <p:cNvPr id="3" name="TextBox 2">
            <a:extLst>
              <a:ext uri="{FF2B5EF4-FFF2-40B4-BE49-F238E27FC236}">
                <a16:creationId xmlns:a16="http://schemas.microsoft.com/office/drawing/2014/main" id="{4C5228F1-DEFE-8189-67B9-B5E6306E027F}"/>
              </a:ext>
            </a:extLst>
          </p:cNvPr>
          <p:cNvSpPr txBox="1"/>
          <p:nvPr/>
        </p:nvSpPr>
        <p:spPr>
          <a:xfrm>
            <a:off x="698345" y="1262205"/>
            <a:ext cx="7824986" cy="1015663"/>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endParaRPr lang="en-US" sz="2000" dirty="0">
              <a:solidFill>
                <a:schemeClr val="bg1"/>
              </a:solidFill>
              <a:latin typeface="Calibri"/>
              <a:ea typeface="Calibri"/>
            </a:endParaRPr>
          </a:p>
          <a:p>
            <a:pPr marL="742950" lvl="1" indent="-285750">
              <a:buFont typeface="Arial" panose="020B0604020202020204" pitchFamily="34" charset="0"/>
              <a:buChar char="•"/>
            </a:pPr>
            <a:endParaRPr lang="en-US" sz="2000" dirty="0">
              <a:solidFill>
                <a:schemeClr val="bg1"/>
              </a:solidFill>
              <a:latin typeface="Calibri"/>
              <a:ea typeface="Calibri"/>
            </a:endParaRPr>
          </a:p>
          <a:p>
            <a:pPr marL="342900" indent="-342900">
              <a:buFont typeface="Arial" panose="020B0604020202020204" pitchFamily="34" charset="0"/>
              <a:buChar char="•"/>
            </a:pPr>
            <a:endParaRPr lang="en-US" sz="2000" dirty="0">
              <a:solidFill>
                <a:schemeClr val="bg1"/>
              </a:solidFill>
              <a:latin typeface="Calibri"/>
              <a:ea typeface="Calibri"/>
            </a:endParaRPr>
          </a:p>
        </p:txBody>
      </p:sp>
      <p:sp>
        <p:nvSpPr>
          <p:cNvPr id="5" name="Content Placeholder 2">
            <a:extLst>
              <a:ext uri="{FF2B5EF4-FFF2-40B4-BE49-F238E27FC236}">
                <a16:creationId xmlns:a16="http://schemas.microsoft.com/office/drawing/2014/main" id="{E1092B00-ABDC-3091-4AD9-DF1B3B3E55AC}"/>
              </a:ext>
            </a:extLst>
          </p:cNvPr>
          <p:cNvSpPr>
            <a:spLocks noGrp="1"/>
          </p:cNvSpPr>
          <p:nvPr>
            <p:ph idx="1"/>
          </p:nvPr>
        </p:nvSpPr>
        <p:spPr>
          <a:xfrm>
            <a:off x="1105223" y="1262205"/>
            <a:ext cx="7954916" cy="3263504"/>
          </a:xfrm>
        </p:spPr>
        <p:txBody>
          <a:bodyPr vert="horz" lIns="91440" tIns="45720" rIns="91440" bIns="45720" rtlCol="0" anchor="t">
            <a:noAutofit/>
          </a:bodyPr>
          <a:lstStyle/>
          <a:p>
            <a:r>
              <a:rPr lang="en-US" dirty="0"/>
              <a:t>Animated and static objects throughout the plant, including ALCOSAN-centric items (ex. ALCOSAN vehicles, summer science camp), trains on the mainline tracks that border the plant and other vehicles in the area for immersion.</a:t>
            </a:r>
          </a:p>
          <a:p>
            <a:r>
              <a:rPr lang="en-US" dirty="0"/>
              <a:t>Once construction is completed and functioning, the model shall be placed within a transparent display case, similarly to the current physical model, to preserve its integrity and structure.</a:t>
            </a:r>
          </a:p>
          <a:p>
            <a:r>
              <a:rPr lang="en-US" dirty="0"/>
              <a:t>The completed 3D model should be made available in a format that is compatible with current file viewers and internet web formats for Communications, Scholastic Outreach, as well as general display on the ALCOSAN website. </a:t>
            </a:r>
          </a:p>
          <a:p>
            <a:endParaRPr lang="en-US" sz="2000" dirty="0"/>
          </a:p>
        </p:txBody>
      </p:sp>
    </p:spTree>
    <p:extLst>
      <p:ext uri="{BB962C8B-B14F-4D97-AF65-F5344CB8AC3E}">
        <p14:creationId xmlns:p14="http://schemas.microsoft.com/office/powerpoint/2010/main" val="249622055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8000" b="-8000"/>
          </a:stretch>
        </a:blipFill>
        <a:effectLst/>
      </p:bgPr>
    </p:bg>
    <p:spTree>
      <p:nvGrpSpPr>
        <p:cNvPr id="1" name=""/>
        <p:cNvGrpSpPr/>
        <p:nvPr/>
      </p:nvGrpSpPr>
      <p:grpSpPr>
        <a:xfrm>
          <a:off x="0" y="0"/>
          <a:ext cx="0" cy="0"/>
          <a:chOff x="0" y="0"/>
          <a:chExt cx="0" cy="0"/>
        </a:xfrm>
      </p:grpSpPr>
      <p:sp>
        <p:nvSpPr>
          <p:cNvPr id="6" name="TextBox 5"/>
          <p:cNvSpPr txBox="1"/>
          <p:nvPr/>
        </p:nvSpPr>
        <p:spPr>
          <a:xfrm>
            <a:off x="4244927" y="2164546"/>
            <a:ext cx="5658785" cy="1246495"/>
          </a:xfrm>
          <a:prstGeom prst="rect">
            <a:avLst/>
          </a:prstGeom>
          <a:noFill/>
          <a:effectLst/>
        </p:spPr>
        <p:txBody>
          <a:bodyPr wrap="square" rtlCol="0">
            <a:spAutoFit/>
          </a:bodyPr>
          <a:lstStyle/>
          <a:p>
            <a:pPr>
              <a:lnSpc>
                <a:spcPts val="4500"/>
              </a:lnSpc>
            </a:pPr>
            <a:r>
              <a:rPr lang="en-US" sz="4400" b="1">
                <a:solidFill>
                  <a:schemeClr val="bg1"/>
                </a:solidFill>
                <a:effectLst>
                  <a:outerShdw blurRad="38100" dist="38100" dir="2700000" algn="tl">
                    <a:srgbClr val="000000">
                      <a:alpha val="43137"/>
                    </a:srgbClr>
                  </a:outerShdw>
                </a:effectLst>
                <a:latin typeface="+mn-lt"/>
              </a:rPr>
              <a:t>Questions /</a:t>
            </a:r>
          </a:p>
          <a:p>
            <a:pPr>
              <a:lnSpc>
                <a:spcPts val="4500"/>
              </a:lnSpc>
            </a:pPr>
            <a:r>
              <a:rPr lang="en-US" sz="4400" b="1">
                <a:solidFill>
                  <a:schemeClr val="bg1"/>
                </a:solidFill>
                <a:effectLst>
                  <a:outerShdw blurRad="38100" dist="38100" dir="2700000" algn="tl">
                    <a:srgbClr val="000000">
                      <a:alpha val="43137"/>
                    </a:srgbClr>
                  </a:outerShdw>
                </a:effectLst>
                <a:latin typeface="+mn-lt"/>
              </a:rPr>
              <a:t>Comments?</a:t>
            </a:r>
          </a:p>
        </p:txBody>
      </p:sp>
      <p:sp>
        <p:nvSpPr>
          <p:cNvPr id="8" name="TextBox 7"/>
          <p:cNvSpPr txBox="1"/>
          <p:nvPr/>
        </p:nvSpPr>
        <p:spPr>
          <a:xfrm>
            <a:off x="4357590" y="3411041"/>
            <a:ext cx="3969321" cy="1384995"/>
          </a:xfrm>
          <a:prstGeom prst="rect">
            <a:avLst/>
          </a:prstGeom>
          <a:noFill/>
          <a:effectLst/>
        </p:spPr>
        <p:txBody>
          <a:bodyPr wrap="square" lIns="91440" tIns="45720" rIns="91440" bIns="45720" rtlCol="0" anchor="t">
            <a:spAutoFit/>
          </a:bodyPr>
          <a:lstStyle/>
          <a:p>
            <a:r>
              <a:rPr lang="en-US" sz="1400" b="1" dirty="0">
                <a:solidFill>
                  <a:schemeClr val="bg1"/>
                </a:solidFill>
                <a:effectLst>
                  <a:outerShdw blurRad="38100" dist="38100" dir="2700000" algn="tl">
                    <a:srgbClr val="000000">
                      <a:alpha val="43137"/>
                    </a:srgbClr>
                  </a:outerShdw>
                </a:effectLst>
                <a:latin typeface="+mn-lt"/>
                <a:cs typeface="Arial"/>
              </a:rPr>
              <a:t>Contact: </a:t>
            </a:r>
            <a:br>
              <a:rPr lang="en-US" sz="1400" b="1" dirty="0">
                <a:effectLst>
                  <a:outerShdw blurRad="38100" dist="38100" dir="2700000" algn="tl">
                    <a:srgbClr val="000000">
                      <a:alpha val="43137"/>
                    </a:srgbClr>
                  </a:outerShdw>
                </a:effectLst>
                <a:latin typeface="+mn-lt"/>
              </a:rPr>
            </a:br>
            <a:r>
              <a:rPr lang="en-US" sz="1400" b="1" dirty="0">
                <a:solidFill>
                  <a:schemeClr val="bg1"/>
                </a:solidFill>
                <a:effectLst>
                  <a:outerShdw blurRad="38100" dist="38100" dir="2700000" algn="tl">
                    <a:srgbClr val="000000">
                      <a:alpha val="43137"/>
                    </a:srgbClr>
                  </a:outerShdw>
                </a:effectLst>
                <a:latin typeface="+mn-lt"/>
                <a:cs typeface="Arial"/>
              </a:rPr>
              <a:t>Tawanda Stamps</a:t>
            </a:r>
            <a:br>
              <a:rPr lang="en-US" sz="1400" b="1" dirty="0">
                <a:effectLst>
                  <a:outerShdw blurRad="38100" dist="38100" dir="2700000" algn="tl">
                    <a:srgbClr val="000000">
                      <a:alpha val="43137"/>
                    </a:srgbClr>
                  </a:outerShdw>
                </a:effectLst>
                <a:latin typeface="+mn-lt"/>
              </a:rPr>
            </a:br>
            <a:r>
              <a:rPr lang="en-US" sz="1400" b="1" dirty="0">
                <a:solidFill>
                  <a:schemeClr val="bg1"/>
                </a:solidFill>
                <a:effectLst>
                  <a:outerShdw blurRad="38100" dist="38100" dir="2700000" algn="tl">
                    <a:srgbClr val="000000">
                      <a:alpha val="43137"/>
                    </a:srgbClr>
                  </a:outerShdw>
                </a:effectLst>
                <a:latin typeface="+mn-lt"/>
                <a:cs typeface="Arial"/>
              </a:rPr>
              <a:t>Director of Procurement</a:t>
            </a:r>
          </a:p>
          <a:p>
            <a:r>
              <a:rPr lang="en-US" sz="1400" b="1" dirty="0">
                <a:solidFill>
                  <a:schemeClr val="bg1"/>
                </a:solidFill>
                <a:effectLst>
                  <a:outerShdw blurRad="38100" dist="38100" dir="2700000" algn="tl">
                    <a:srgbClr val="000000">
                      <a:alpha val="43137"/>
                    </a:srgbClr>
                  </a:outerShdw>
                </a:effectLst>
                <a:latin typeface="+mn-lt"/>
                <a:cs typeface="Arial"/>
              </a:rPr>
              <a:t>(412) 732-8020</a:t>
            </a:r>
            <a:endParaRPr lang="en-US" sz="1400" b="1" dirty="0">
              <a:solidFill>
                <a:schemeClr val="bg1"/>
              </a:solidFill>
              <a:effectLst>
                <a:outerShdw blurRad="38100" dist="38100" dir="2700000" algn="tl">
                  <a:srgbClr val="000000">
                    <a:alpha val="43137"/>
                  </a:srgbClr>
                </a:outerShdw>
              </a:effectLst>
              <a:latin typeface="+mn-lt"/>
              <a:ea typeface="Calibri"/>
            </a:endParaRPr>
          </a:p>
          <a:p>
            <a:r>
              <a:rPr lang="en-US" sz="1400" b="1" dirty="0">
                <a:solidFill>
                  <a:schemeClr val="bg1"/>
                </a:solidFill>
                <a:effectLst>
                  <a:outerShdw blurRad="38100" dist="38100" dir="2700000" algn="tl">
                    <a:srgbClr val="000000">
                      <a:alpha val="43137"/>
                    </a:srgbClr>
                  </a:outerShdw>
                </a:effectLst>
                <a:latin typeface="+mn-lt"/>
                <a:cs typeface="Arial"/>
              </a:rPr>
              <a:t>procurement@alcosan.org</a:t>
            </a:r>
            <a:endParaRPr lang="en-US" sz="1400" b="1" dirty="0">
              <a:solidFill>
                <a:schemeClr val="bg1"/>
              </a:solidFill>
              <a:effectLst>
                <a:outerShdw blurRad="38100" dist="38100" dir="2700000" algn="tl">
                  <a:srgbClr val="000000">
                    <a:alpha val="43137"/>
                  </a:srgbClr>
                </a:outerShdw>
              </a:effectLst>
              <a:latin typeface="+mn-lt"/>
              <a:ea typeface="Calibri"/>
              <a:cs typeface="Arial"/>
            </a:endParaRPr>
          </a:p>
          <a:p>
            <a:endParaRPr lang="en-US" sz="14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267383770"/>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867604" y="677430"/>
            <a:ext cx="6578051" cy="584775"/>
          </a:xfrm>
          <a:prstGeom prst="rect">
            <a:avLst/>
          </a:prstGeom>
          <a:noFill/>
          <a:effectLst/>
        </p:spPr>
        <p:txBody>
          <a:bodyPr wrap="square" lIns="91440" tIns="45720" rIns="91440" bIns="45720" rtlCol="0" anchor="t">
            <a:spAutoFit/>
          </a:bodyPr>
          <a:lstStyle/>
          <a:p>
            <a:r>
              <a:rPr lang="en-US" sz="3200" b="1" dirty="0">
                <a:solidFill>
                  <a:schemeClr val="bg1"/>
                </a:solidFill>
                <a:effectLst>
                  <a:outerShdw blurRad="38100" dist="38100" dir="2700000" algn="tl">
                    <a:srgbClr val="000000">
                      <a:alpha val="43137"/>
                    </a:srgbClr>
                  </a:outerShdw>
                </a:effectLst>
                <a:latin typeface="+mn-lt"/>
                <a:cs typeface="Arial"/>
              </a:rPr>
              <a:t>Agenda</a:t>
            </a:r>
            <a:endParaRPr lang="en-US" sz="3200" b="1" dirty="0">
              <a:solidFill>
                <a:schemeClr val="bg1"/>
              </a:solidFill>
              <a:effectLst>
                <a:outerShdw blurRad="38100" dist="38100" dir="2700000" algn="tl">
                  <a:srgbClr val="000000">
                    <a:alpha val="43137"/>
                  </a:srgbClr>
                </a:outerShdw>
              </a:effectLst>
              <a:latin typeface="+mn-lt"/>
            </a:endParaRPr>
          </a:p>
        </p:txBody>
      </p:sp>
      <p:sp>
        <p:nvSpPr>
          <p:cNvPr id="9" name="TextBox 8"/>
          <p:cNvSpPr txBox="1"/>
          <p:nvPr/>
        </p:nvSpPr>
        <p:spPr>
          <a:xfrm>
            <a:off x="1344797" y="1583024"/>
            <a:ext cx="6385104" cy="2616101"/>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800" dirty="0">
                <a:solidFill>
                  <a:schemeClr val="bg1"/>
                </a:solidFill>
                <a:latin typeface="Calibri"/>
                <a:ea typeface="Calibri"/>
                <a:cs typeface="Calibri"/>
              </a:rPr>
              <a:t>Introductions</a:t>
            </a:r>
          </a:p>
          <a:p>
            <a:pPr marL="285750" indent="-285750">
              <a:buFont typeface="Arial,Sans-Serif" panose="020B0604020202020204" pitchFamily="34" charset="0"/>
              <a:buChar char="•"/>
            </a:pPr>
            <a:r>
              <a:rPr lang="en-US" sz="2800" dirty="0">
                <a:solidFill>
                  <a:schemeClr val="bg1"/>
                </a:solidFill>
                <a:latin typeface="Calibri"/>
                <a:ea typeface="Calibri"/>
                <a:cs typeface="Calibri"/>
              </a:rPr>
              <a:t>Procurement Schedule</a:t>
            </a:r>
          </a:p>
          <a:p>
            <a:pPr marL="285750" indent="-285750">
              <a:buFont typeface="Arial,Sans-Serif" panose="020B0604020202020204" pitchFamily="34" charset="0"/>
              <a:buChar char="•"/>
            </a:pPr>
            <a:r>
              <a:rPr lang="en-US" sz="2800" dirty="0">
                <a:solidFill>
                  <a:schemeClr val="bg1"/>
                </a:solidFill>
                <a:latin typeface="Calibri"/>
                <a:ea typeface="Calibri"/>
                <a:cs typeface="Calibri"/>
              </a:rPr>
              <a:t>Procurement Requirements</a:t>
            </a:r>
          </a:p>
          <a:p>
            <a:pPr marL="285750" indent="-285750">
              <a:buFont typeface="Arial" panose="020B0604020202020204" pitchFamily="34" charset="0"/>
              <a:buChar char="•"/>
            </a:pPr>
            <a:r>
              <a:rPr lang="en-US" sz="2800" dirty="0">
                <a:solidFill>
                  <a:schemeClr val="bg1"/>
                </a:solidFill>
                <a:latin typeface="Calibri"/>
                <a:ea typeface="Calibri"/>
                <a:cs typeface="Calibri"/>
              </a:rPr>
              <a:t>Project Scope of Work</a:t>
            </a:r>
            <a:endParaRPr lang="en-US" sz="2800" dirty="0">
              <a:solidFill>
                <a:schemeClr val="bg1"/>
              </a:solidFill>
            </a:endParaRPr>
          </a:p>
          <a:p>
            <a:pPr marL="285750" indent="-285750">
              <a:buFont typeface="Arial" panose="020B0604020202020204" pitchFamily="34" charset="0"/>
              <a:buChar char="•"/>
            </a:pPr>
            <a:r>
              <a:rPr lang="en-US" sz="2800" dirty="0">
                <a:solidFill>
                  <a:schemeClr val="bg1"/>
                </a:solidFill>
                <a:latin typeface="Calibri"/>
                <a:ea typeface="Calibri"/>
                <a:cs typeface="Calibri"/>
              </a:rPr>
              <a:t>Questions and Answers</a:t>
            </a:r>
          </a:p>
          <a:p>
            <a:endParaRPr lang="en-US" sz="2400" dirty="0">
              <a:solidFill>
                <a:schemeClr val="bg1"/>
              </a:solidFill>
              <a:latin typeface="Calibri"/>
              <a:ea typeface="Calibri"/>
              <a:cs typeface="Calibri"/>
            </a:endParaRPr>
          </a:p>
        </p:txBody>
      </p:sp>
    </p:spTree>
    <p:extLst>
      <p:ext uri="{BB962C8B-B14F-4D97-AF65-F5344CB8AC3E}">
        <p14:creationId xmlns:p14="http://schemas.microsoft.com/office/powerpoint/2010/main" val="211979584"/>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867604" y="677430"/>
            <a:ext cx="6578051" cy="584775"/>
          </a:xfrm>
          <a:prstGeom prst="rect">
            <a:avLst/>
          </a:prstGeom>
          <a:noFill/>
          <a:effectLst/>
        </p:spPr>
        <p:txBody>
          <a:bodyPr wrap="square" lIns="91440" tIns="45720" rIns="91440" bIns="45720" rtlCol="0" anchor="t">
            <a:spAutoFit/>
          </a:bodyPr>
          <a:lstStyle/>
          <a:p>
            <a:r>
              <a:rPr lang="en-US" sz="3200" b="1" dirty="0">
                <a:solidFill>
                  <a:schemeClr val="bg1"/>
                </a:solidFill>
                <a:effectLst>
                  <a:outerShdw blurRad="38100" dist="38100" dir="2700000" algn="tl">
                    <a:srgbClr val="000000">
                      <a:alpha val="43137"/>
                    </a:srgbClr>
                  </a:outerShdw>
                </a:effectLst>
                <a:latin typeface="+mn-lt"/>
                <a:cs typeface="Arial"/>
              </a:rPr>
              <a:t>ALCOSAN Project Team</a:t>
            </a:r>
            <a:endParaRPr lang="en-US" sz="3200" b="1" dirty="0">
              <a:solidFill>
                <a:schemeClr val="bg1"/>
              </a:solidFill>
              <a:effectLst>
                <a:outerShdw blurRad="38100" dist="38100" dir="2700000" algn="tl">
                  <a:srgbClr val="000000">
                    <a:alpha val="43137"/>
                  </a:srgbClr>
                </a:outerShdw>
              </a:effectLst>
              <a:latin typeface="+mn-lt"/>
            </a:endParaRPr>
          </a:p>
        </p:txBody>
      </p:sp>
      <p:sp>
        <p:nvSpPr>
          <p:cNvPr id="3" name="TextBox 2">
            <a:extLst>
              <a:ext uri="{FF2B5EF4-FFF2-40B4-BE49-F238E27FC236}">
                <a16:creationId xmlns:a16="http://schemas.microsoft.com/office/drawing/2014/main" id="{A705BDDF-D76B-406C-72DD-FAC0BAABCEBB}"/>
              </a:ext>
            </a:extLst>
          </p:cNvPr>
          <p:cNvSpPr txBox="1"/>
          <p:nvPr/>
        </p:nvSpPr>
        <p:spPr>
          <a:xfrm>
            <a:off x="614752" y="1677617"/>
            <a:ext cx="7824986" cy="255454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000" dirty="0">
                <a:solidFill>
                  <a:schemeClr val="bg1"/>
                </a:solidFill>
                <a:latin typeface="+mn-lt"/>
                <a:cs typeface="Arial"/>
              </a:rPr>
              <a:t>Procurement:          Tawanda Stamps, Contract Administrator</a:t>
            </a:r>
          </a:p>
          <a:p>
            <a:pPr lvl="3"/>
            <a:r>
              <a:rPr lang="en-US" sz="2000" dirty="0">
                <a:solidFill>
                  <a:schemeClr val="bg1"/>
                </a:solidFill>
                <a:latin typeface="+mn-lt"/>
                <a:ea typeface="Calibri"/>
                <a:cs typeface="Arial"/>
              </a:rPr>
              <a:t>	        Ash Eberle, Contract Administration Specialist</a:t>
            </a:r>
          </a:p>
          <a:p>
            <a:pPr lvl="3"/>
            <a:endParaRPr lang="en-US" sz="2000" dirty="0">
              <a:solidFill>
                <a:schemeClr val="bg1"/>
              </a:solidFill>
              <a:latin typeface="Arial"/>
              <a:ea typeface="Calibri"/>
            </a:endParaRPr>
          </a:p>
          <a:p>
            <a:pPr marL="285750" indent="-285750">
              <a:buFont typeface="Arial" panose="020B0604020202020204" pitchFamily="34" charset="0"/>
              <a:buChar char="•"/>
            </a:pPr>
            <a:r>
              <a:rPr lang="en-US" sz="2000" dirty="0">
                <a:solidFill>
                  <a:schemeClr val="bg1"/>
                </a:solidFill>
                <a:latin typeface="Calibri"/>
                <a:ea typeface="Calibri"/>
                <a:cs typeface="Arial"/>
              </a:rPr>
              <a:t>Project Managers:    Jim Morvay		</a:t>
            </a:r>
            <a:r>
              <a:rPr lang="en-US" sz="1400" dirty="0">
                <a:solidFill>
                  <a:schemeClr val="bg1"/>
                </a:solidFill>
                <a:latin typeface="Calibri"/>
                <a:ea typeface="Calibri"/>
                <a:cs typeface="Arial"/>
              </a:rPr>
              <a:t>PM and Drafting/CADD Supervisor</a:t>
            </a:r>
          </a:p>
          <a:p>
            <a:pPr lvl="4"/>
            <a:r>
              <a:rPr lang="en-US" sz="2000" dirty="0">
                <a:solidFill>
                  <a:schemeClr val="bg1"/>
                </a:solidFill>
                <a:latin typeface="Calibri"/>
                <a:ea typeface="Calibri"/>
                <a:cs typeface="Arial"/>
              </a:rPr>
              <a:t>          Kim Kennedy, PE 	</a:t>
            </a:r>
            <a:r>
              <a:rPr lang="en-US" sz="1400" dirty="0">
                <a:solidFill>
                  <a:schemeClr val="bg1"/>
                </a:solidFill>
                <a:latin typeface="Calibri"/>
                <a:ea typeface="Calibri"/>
                <a:cs typeface="Arial"/>
              </a:rPr>
              <a:t>Director of Engineering &amp; Construction</a:t>
            </a:r>
          </a:p>
          <a:p>
            <a:pPr lvl="4"/>
            <a:r>
              <a:rPr lang="en-US" sz="2000" dirty="0">
                <a:solidFill>
                  <a:schemeClr val="bg1"/>
                </a:solidFill>
                <a:latin typeface="Calibri"/>
                <a:ea typeface="Calibri"/>
                <a:cs typeface="Arial"/>
              </a:rPr>
              <a:t>          Jeff Argyros, PE 	</a:t>
            </a:r>
            <a:r>
              <a:rPr lang="en-US" sz="1400" dirty="0">
                <a:solidFill>
                  <a:schemeClr val="bg1"/>
                </a:solidFill>
                <a:latin typeface="Calibri"/>
                <a:ea typeface="Calibri"/>
                <a:cs typeface="Arial"/>
              </a:rPr>
              <a:t>Manager of Capital Projects</a:t>
            </a:r>
          </a:p>
          <a:p>
            <a:pPr marL="285750" indent="-285750">
              <a:buFont typeface="Arial" panose="020B0604020202020204" pitchFamily="34" charset="0"/>
              <a:buChar char="•"/>
            </a:pPr>
            <a:endParaRPr lang="en-US" sz="2000" dirty="0">
              <a:solidFill>
                <a:schemeClr val="bg1"/>
              </a:solidFill>
              <a:latin typeface="Calibri"/>
              <a:ea typeface="Calibri"/>
              <a:cs typeface="Arial"/>
            </a:endParaRPr>
          </a:p>
          <a:p>
            <a:endParaRPr lang="en-US" sz="2000" dirty="0">
              <a:solidFill>
                <a:schemeClr val="bg1"/>
              </a:solidFill>
              <a:latin typeface="Calibri"/>
              <a:ea typeface="Calibri"/>
            </a:endParaRPr>
          </a:p>
        </p:txBody>
      </p:sp>
    </p:spTree>
    <p:extLst>
      <p:ext uri="{BB962C8B-B14F-4D97-AF65-F5344CB8AC3E}">
        <p14:creationId xmlns:p14="http://schemas.microsoft.com/office/powerpoint/2010/main" val="626367775"/>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E2147-8AAD-1F54-C753-B1F717FB7C66}"/>
              </a:ext>
            </a:extLst>
          </p:cNvPr>
          <p:cNvSpPr>
            <a:spLocks noGrp="1"/>
          </p:cNvSpPr>
          <p:nvPr>
            <p:ph type="title"/>
          </p:nvPr>
        </p:nvSpPr>
        <p:spPr/>
        <p:txBody>
          <a:bodyPr/>
          <a:lstStyle/>
          <a:p>
            <a:r>
              <a:rPr lang="en-US" dirty="0">
                <a:latin typeface="+mn-lt"/>
                <a:ea typeface="Calibri Light"/>
                <a:cs typeface="Calibri Light"/>
              </a:rPr>
              <a:t>Procurement Schedule</a:t>
            </a:r>
            <a:endParaRPr lang="en-US" dirty="0">
              <a:latin typeface="+mn-lt"/>
            </a:endParaRPr>
          </a:p>
        </p:txBody>
      </p:sp>
      <p:sp>
        <p:nvSpPr>
          <p:cNvPr id="3" name="Content Placeholder 2">
            <a:extLst>
              <a:ext uri="{FF2B5EF4-FFF2-40B4-BE49-F238E27FC236}">
                <a16:creationId xmlns:a16="http://schemas.microsoft.com/office/drawing/2014/main" id="{6C0B3C96-F4C3-1D1E-7C50-95E6A6869E57}"/>
              </a:ext>
            </a:extLst>
          </p:cNvPr>
          <p:cNvSpPr>
            <a:spLocks noGrp="1"/>
          </p:cNvSpPr>
          <p:nvPr>
            <p:ph idx="1"/>
          </p:nvPr>
        </p:nvSpPr>
        <p:spPr/>
        <p:txBody>
          <a:bodyPr vert="horz" lIns="91440" tIns="45720" rIns="91440" bIns="45720" rtlCol="0" anchor="t">
            <a:normAutofit/>
          </a:bodyPr>
          <a:lstStyle/>
          <a:p>
            <a:r>
              <a:rPr lang="en-US" sz="2000" dirty="0">
                <a:ea typeface="Calibri"/>
                <a:cs typeface="Calibri"/>
              </a:rPr>
              <a:t>December 11 at 2:00 PM – Statement of Qualifications due </a:t>
            </a:r>
          </a:p>
          <a:p>
            <a:pPr lvl="1"/>
            <a:r>
              <a:rPr lang="en-US" sz="1700" dirty="0">
                <a:ea typeface="Calibri"/>
                <a:cs typeface="Calibri"/>
              </a:rPr>
              <a:t>Electronic copy sent to </a:t>
            </a:r>
            <a:r>
              <a:rPr lang="en-US" sz="1700" dirty="0">
                <a:ea typeface="Calibri"/>
                <a:cs typeface="Calibri"/>
                <a:hlinkClick r:id="rId2"/>
              </a:rPr>
              <a:t>Procurement@alcosan.org</a:t>
            </a:r>
            <a:r>
              <a:rPr lang="en-US" sz="1700" dirty="0">
                <a:ea typeface="Calibri"/>
                <a:cs typeface="Calibri"/>
              </a:rPr>
              <a:t>  </a:t>
            </a:r>
          </a:p>
          <a:p>
            <a:r>
              <a:rPr lang="en-US" sz="2000" dirty="0">
                <a:ea typeface="Calibri"/>
                <a:cs typeface="Calibri"/>
              </a:rPr>
              <a:t>January 2026 – RFP issued to shortlist*</a:t>
            </a:r>
          </a:p>
          <a:p>
            <a:r>
              <a:rPr lang="en-US" sz="2000" dirty="0">
                <a:ea typeface="Calibri"/>
                <a:cs typeface="Calibri"/>
              </a:rPr>
              <a:t>March 2026 – Proposals due* </a:t>
            </a:r>
          </a:p>
          <a:p>
            <a:r>
              <a:rPr lang="en-US" sz="2000" dirty="0">
                <a:ea typeface="Calibri"/>
                <a:cs typeface="Calibri"/>
              </a:rPr>
              <a:t>TBD 2026 – Interviews* </a:t>
            </a:r>
          </a:p>
          <a:p>
            <a:r>
              <a:rPr lang="en-US" sz="2000" dirty="0">
                <a:ea typeface="Calibri"/>
                <a:cs typeface="Calibri"/>
              </a:rPr>
              <a:t>April 2026 – Contract Award*</a:t>
            </a:r>
          </a:p>
          <a:p>
            <a:r>
              <a:rPr lang="en-US" sz="2000" dirty="0">
                <a:ea typeface="Calibri"/>
                <a:cs typeface="Calibri"/>
              </a:rPr>
              <a:t>June 2026 – Notice to Proceed*</a:t>
            </a:r>
          </a:p>
          <a:p>
            <a:endParaRPr lang="en-US" sz="2000" dirty="0">
              <a:ea typeface="Calibri"/>
              <a:cs typeface="Calibri"/>
            </a:endParaRPr>
          </a:p>
          <a:p>
            <a:pPr marL="0" indent="0">
              <a:buNone/>
            </a:pPr>
            <a:r>
              <a:rPr lang="en-US" sz="1600" dirty="0">
                <a:ea typeface="Calibri"/>
                <a:cs typeface="Calibri"/>
              </a:rPr>
              <a:t>* - tentative dates</a:t>
            </a:r>
          </a:p>
        </p:txBody>
      </p:sp>
    </p:spTree>
    <p:extLst>
      <p:ext uri="{BB962C8B-B14F-4D97-AF65-F5344CB8AC3E}">
        <p14:creationId xmlns:p14="http://schemas.microsoft.com/office/powerpoint/2010/main" val="4055387800"/>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35F01-C765-EAC2-711B-A1DD5147C182}"/>
              </a:ext>
            </a:extLst>
          </p:cNvPr>
          <p:cNvSpPr>
            <a:spLocks noGrp="1"/>
          </p:cNvSpPr>
          <p:nvPr>
            <p:ph type="title"/>
          </p:nvPr>
        </p:nvSpPr>
        <p:spPr/>
        <p:txBody>
          <a:bodyPr/>
          <a:lstStyle/>
          <a:p>
            <a:r>
              <a:rPr lang="en-US" dirty="0">
                <a:latin typeface="+mn-lt"/>
              </a:rPr>
              <a:t>Submittal</a:t>
            </a:r>
          </a:p>
        </p:txBody>
      </p:sp>
      <p:sp>
        <p:nvSpPr>
          <p:cNvPr id="3" name="Content Placeholder 2">
            <a:extLst>
              <a:ext uri="{FF2B5EF4-FFF2-40B4-BE49-F238E27FC236}">
                <a16:creationId xmlns:a16="http://schemas.microsoft.com/office/drawing/2014/main" id="{36604680-74FD-77EB-8ECE-F1450CEC4B4B}"/>
              </a:ext>
            </a:extLst>
          </p:cNvPr>
          <p:cNvSpPr>
            <a:spLocks noGrp="1"/>
          </p:cNvSpPr>
          <p:nvPr>
            <p:ph idx="1"/>
          </p:nvPr>
        </p:nvSpPr>
        <p:spPr/>
        <p:txBody>
          <a:bodyPr/>
          <a:lstStyle/>
          <a:p>
            <a:r>
              <a:rPr lang="en-US" dirty="0"/>
              <a:t>Follow the Directions</a:t>
            </a:r>
          </a:p>
          <a:p>
            <a:r>
              <a:rPr lang="en-US" dirty="0"/>
              <a:t>SF 330 Forms – Part I only </a:t>
            </a:r>
          </a:p>
          <a:p>
            <a:pPr lvl="1"/>
            <a:r>
              <a:rPr lang="en-US" dirty="0"/>
              <a:t>Parts A-C – Identify the team</a:t>
            </a:r>
          </a:p>
          <a:p>
            <a:pPr lvl="1"/>
            <a:r>
              <a:rPr lang="en-US" dirty="0"/>
              <a:t>Part D – detailed organizational chart with names/roles</a:t>
            </a:r>
          </a:p>
          <a:p>
            <a:pPr lvl="1"/>
            <a:r>
              <a:rPr lang="en-US" dirty="0"/>
              <a:t>Case Histories (Part F) – make sure proposed staff worked on them</a:t>
            </a:r>
          </a:p>
          <a:p>
            <a:pPr lvl="1"/>
            <a:r>
              <a:rPr lang="en-US" dirty="0"/>
              <a:t>Project-Based Resumes (Part E)</a:t>
            </a:r>
          </a:p>
          <a:p>
            <a:pPr lvl="1"/>
            <a:r>
              <a:rPr lang="en-US" dirty="0"/>
              <a:t>Matrix of Case Histories v. Proposed Staff (Part G)</a:t>
            </a:r>
          </a:p>
          <a:p>
            <a:endParaRPr lang="en-US" dirty="0"/>
          </a:p>
        </p:txBody>
      </p:sp>
      <p:sp>
        <p:nvSpPr>
          <p:cNvPr id="4" name="Slide Number Placeholder 3">
            <a:extLst>
              <a:ext uri="{FF2B5EF4-FFF2-40B4-BE49-F238E27FC236}">
                <a16:creationId xmlns:a16="http://schemas.microsoft.com/office/drawing/2014/main" id="{6C1D674E-33B1-79CA-6F68-5263DDCB97F6}"/>
              </a:ext>
            </a:extLst>
          </p:cNvPr>
          <p:cNvSpPr>
            <a:spLocks noGrp="1"/>
          </p:cNvSpPr>
          <p:nvPr>
            <p:ph type="sldNum" sz="quarter" idx="12"/>
          </p:nvPr>
        </p:nvSpPr>
        <p:spPr/>
        <p:txBody>
          <a:bodyPr/>
          <a:lstStyle/>
          <a:p>
            <a:fld id="{20338528-07AE-44D7-938B-3F54B786C96F}" type="slidenum">
              <a:rPr lang="en-US" smtClean="0"/>
              <a:pPr/>
              <a:t>5</a:t>
            </a:fld>
            <a:endParaRPr lang="en-US"/>
          </a:p>
        </p:txBody>
      </p:sp>
    </p:spTree>
    <p:extLst>
      <p:ext uri="{BB962C8B-B14F-4D97-AF65-F5344CB8AC3E}">
        <p14:creationId xmlns:p14="http://schemas.microsoft.com/office/powerpoint/2010/main" val="381747767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C56DC5-53F5-3635-7505-BB11326E29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F28C1A-8BEF-F9DB-B86B-42CEC8A17EBB}"/>
              </a:ext>
            </a:extLst>
          </p:cNvPr>
          <p:cNvSpPr>
            <a:spLocks noGrp="1"/>
          </p:cNvSpPr>
          <p:nvPr>
            <p:ph type="title"/>
          </p:nvPr>
        </p:nvSpPr>
        <p:spPr/>
        <p:txBody>
          <a:bodyPr/>
          <a:lstStyle/>
          <a:p>
            <a:r>
              <a:rPr lang="en-US" dirty="0">
                <a:latin typeface="+mn-lt"/>
                <a:ea typeface="Calibri Light"/>
                <a:cs typeface="Calibri Light"/>
              </a:rPr>
              <a:t>MWDBE/SDVOSB</a:t>
            </a:r>
            <a:endParaRPr lang="en-US" dirty="0">
              <a:latin typeface="+mn-lt"/>
            </a:endParaRPr>
          </a:p>
        </p:txBody>
      </p:sp>
      <p:sp>
        <p:nvSpPr>
          <p:cNvPr id="3" name="Content Placeholder 2">
            <a:extLst>
              <a:ext uri="{FF2B5EF4-FFF2-40B4-BE49-F238E27FC236}">
                <a16:creationId xmlns:a16="http://schemas.microsoft.com/office/drawing/2014/main" id="{720B7B38-B2E1-4C70-9C3E-9BAB33C0A5F0}"/>
              </a:ext>
            </a:extLst>
          </p:cNvPr>
          <p:cNvSpPr>
            <a:spLocks noGrp="1"/>
          </p:cNvSpPr>
          <p:nvPr>
            <p:ph idx="1"/>
          </p:nvPr>
        </p:nvSpPr>
        <p:spPr>
          <a:xfrm>
            <a:off x="1004934" y="1665611"/>
            <a:ext cx="7954916" cy="3263504"/>
          </a:xfrm>
        </p:spPr>
        <p:txBody>
          <a:bodyPr vert="horz" lIns="91440" tIns="45720" rIns="91440" bIns="45720" rtlCol="0" anchor="t">
            <a:noAutofit/>
          </a:bodyPr>
          <a:lstStyle/>
          <a:p>
            <a:r>
              <a:rPr lang="en-US" sz="1800" dirty="0">
                <a:latin typeface="Calibri"/>
                <a:ea typeface="Calibri"/>
                <a:cs typeface="Calibri"/>
              </a:rPr>
              <a:t>MBE/WBE/SDVOSB Participation </a:t>
            </a:r>
            <a:r>
              <a:rPr lang="en-US" sz="1800" dirty="0"/>
              <a:t>– include certification</a:t>
            </a:r>
          </a:p>
          <a:p>
            <a:r>
              <a:rPr lang="en-US" sz="1800" dirty="0"/>
              <a:t>10-25% MWBE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 total contract value</a:t>
            </a:r>
          </a:p>
          <a:p>
            <a:r>
              <a:rPr lang="en-US" sz="1800" kern="100" dirty="0">
                <a:latin typeface="Aptos" panose="020B0004020202020204" pitchFamily="34" charset="0"/>
                <a:cs typeface="Times New Roman" panose="02020603050405020304" pitchFamily="18" charset="0"/>
              </a:rPr>
              <a:t>3% SDVOSB </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a:t>
            </a:r>
            <a:r>
              <a:rPr lang="en-US" sz="1800" kern="100" dirty="0">
                <a:latin typeface="Aptos" panose="020B0004020202020204" pitchFamily="34" charset="0"/>
                <a:ea typeface="Aptos" panose="020B0004020202020204" pitchFamily="34" charset="0"/>
                <a:cs typeface="Times New Roman" panose="02020603050405020304" pitchFamily="18" charset="0"/>
              </a:rPr>
              <a:t> total contract value</a:t>
            </a:r>
          </a:p>
          <a:p>
            <a:r>
              <a:rPr lang="en-US" sz="1800" kern="100" dirty="0">
                <a:latin typeface="Aptos" panose="020B0004020202020204" pitchFamily="34" charset="0"/>
                <a:cs typeface="Times New Roman" panose="02020603050405020304" pitchFamily="18" charset="0"/>
              </a:rPr>
              <a:t>Relevant roles on the contract, part of the evaluation</a:t>
            </a:r>
          </a:p>
          <a:p>
            <a:r>
              <a:rPr lang="en-US" sz="1800" kern="100" dirty="0">
                <a:latin typeface="Aptos" panose="020B0004020202020204" pitchFamily="34" charset="0"/>
                <a:cs typeface="Times New Roman" panose="02020603050405020304" pitchFamily="18" charset="0"/>
              </a:rPr>
              <a:t>ALCOSAN only </a:t>
            </a:r>
            <a:r>
              <a:rPr lang="en-US" sz="1800" kern="100" dirty="0">
                <a:cs typeface="Times New Roman" panose="02020603050405020304" pitchFamily="18" charset="0"/>
              </a:rPr>
              <a:t>accepts</a:t>
            </a:r>
            <a:r>
              <a:rPr lang="en-US" sz="1800" kern="100" dirty="0">
                <a:latin typeface="Aptos" panose="020B0004020202020204" pitchFamily="34" charset="0"/>
                <a:cs typeface="Times New Roman" panose="02020603050405020304" pitchFamily="18" charset="0"/>
              </a:rPr>
              <a:t> third-party certifications </a:t>
            </a:r>
          </a:p>
          <a:p>
            <a:pPr lvl="1"/>
            <a:r>
              <a:rPr lang="en-US" sz="1500" kern="100" dirty="0">
                <a:latin typeface="Aptos" panose="020B0004020202020204" pitchFamily="34" charset="0"/>
                <a:cs typeface="Times New Roman" panose="02020603050405020304" pitchFamily="18" charset="0"/>
              </a:rPr>
              <a:t>SBA – SDVOSB</a:t>
            </a:r>
          </a:p>
          <a:p>
            <a:pPr lvl="1"/>
            <a:r>
              <a:rPr lang="en-US" sz="1500" kern="100" dirty="0">
                <a:latin typeface="Aptos" panose="020B0004020202020204" pitchFamily="34" charset="0"/>
                <a:cs typeface="Times New Roman" panose="02020603050405020304" pitchFamily="18" charset="0"/>
              </a:rPr>
              <a:t>PAUCP</a:t>
            </a:r>
          </a:p>
          <a:p>
            <a:pPr lvl="1"/>
            <a:r>
              <a:rPr lang="en-US" sz="1500" kern="100" dirty="0">
                <a:latin typeface="Aptos" panose="020B0004020202020204" pitchFamily="34" charset="0"/>
                <a:cs typeface="Times New Roman" panose="02020603050405020304" pitchFamily="18" charset="0"/>
              </a:rPr>
              <a:t>EMSDC</a:t>
            </a:r>
          </a:p>
          <a:p>
            <a:pPr lvl="1"/>
            <a:r>
              <a:rPr lang="en-US" sz="1500" kern="100" dirty="0">
                <a:latin typeface="Aptos" panose="020B0004020202020204" pitchFamily="34" charset="0"/>
                <a:cs typeface="Times New Roman" panose="02020603050405020304" pitchFamily="18" charset="0"/>
              </a:rPr>
              <a:t>WBENC</a:t>
            </a:r>
          </a:p>
        </p:txBody>
      </p:sp>
      <p:sp>
        <p:nvSpPr>
          <p:cNvPr id="4" name="Slide Number Placeholder 3">
            <a:extLst>
              <a:ext uri="{FF2B5EF4-FFF2-40B4-BE49-F238E27FC236}">
                <a16:creationId xmlns:a16="http://schemas.microsoft.com/office/drawing/2014/main" id="{D3D3C661-1273-D892-3A61-729926DD2276}"/>
              </a:ext>
            </a:extLst>
          </p:cNvPr>
          <p:cNvSpPr>
            <a:spLocks noGrp="1"/>
          </p:cNvSpPr>
          <p:nvPr>
            <p:ph type="sldNum" sz="quarter" idx="12"/>
          </p:nvPr>
        </p:nvSpPr>
        <p:spPr/>
        <p:txBody>
          <a:bodyPr/>
          <a:lstStyle/>
          <a:p>
            <a:fld id="{20338528-07AE-44D7-938B-3F54B786C96F}" type="slidenum">
              <a:rPr lang="en-US" smtClean="0"/>
              <a:pPr/>
              <a:t>6</a:t>
            </a:fld>
            <a:endParaRPr lang="en-US"/>
          </a:p>
        </p:txBody>
      </p:sp>
    </p:spTree>
    <p:extLst>
      <p:ext uri="{BB962C8B-B14F-4D97-AF65-F5344CB8AC3E}">
        <p14:creationId xmlns:p14="http://schemas.microsoft.com/office/powerpoint/2010/main" val="866755588"/>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DD845-8020-BCB6-C3B6-D00F1D923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D4A69-39E1-8F0F-5C67-3B730FC6DF77}"/>
              </a:ext>
            </a:extLst>
          </p:cNvPr>
          <p:cNvSpPr>
            <a:spLocks noGrp="1"/>
          </p:cNvSpPr>
          <p:nvPr>
            <p:ph type="title"/>
          </p:nvPr>
        </p:nvSpPr>
        <p:spPr/>
        <p:txBody>
          <a:bodyPr/>
          <a:lstStyle/>
          <a:p>
            <a:r>
              <a:rPr lang="en-US" dirty="0">
                <a:latin typeface="+mn-lt"/>
                <a:ea typeface="Calibri Light"/>
                <a:cs typeface="Calibri Light"/>
              </a:rPr>
              <a:t>Additional Information</a:t>
            </a:r>
            <a:endParaRPr lang="en-US" dirty="0">
              <a:latin typeface="+mn-lt"/>
            </a:endParaRPr>
          </a:p>
        </p:txBody>
      </p:sp>
      <p:sp>
        <p:nvSpPr>
          <p:cNvPr id="3" name="Content Placeholder 2">
            <a:extLst>
              <a:ext uri="{FF2B5EF4-FFF2-40B4-BE49-F238E27FC236}">
                <a16:creationId xmlns:a16="http://schemas.microsoft.com/office/drawing/2014/main" id="{7165BE92-3A94-EAC3-44B8-D96236A42C0A}"/>
              </a:ext>
            </a:extLst>
          </p:cNvPr>
          <p:cNvSpPr>
            <a:spLocks noGrp="1"/>
          </p:cNvSpPr>
          <p:nvPr>
            <p:ph idx="1"/>
          </p:nvPr>
        </p:nvSpPr>
        <p:spPr>
          <a:xfrm>
            <a:off x="1004934" y="1665611"/>
            <a:ext cx="7954916" cy="3263504"/>
          </a:xfrm>
        </p:spPr>
        <p:txBody>
          <a:bodyPr vert="horz" lIns="91440" tIns="45720" rIns="91440" bIns="45720" rtlCol="0" anchor="t">
            <a:noAutofit/>
          </a:bodyPr>
          <a:lstStyle/>
          <a:p>
            <a:r>
              <a:rPr lang="en-US" sz="1800" dirty="0"/>
              <a:t>Cover Letter – 2 Pages – executive summary</a:t>
            </a:r>
          </a:p>
          <a:p>
            <a:r>
              <a:rPr lang="en-US" sz="1800" dirty="0"/>
              <a:t>Identify RTK Law-exempt pages of your submittal</a:t>
            </a:r>
          </a:p>
          <a:p>
            <a:r>
              <a:rPr lang="en-US" sz="1800" dirty="0"/>
              <a:t>Conflict of Interest forms for each team member</a:t>
            </a:r>
          </a:p>
        </p:txBody>
      </p:sp>
      <p:sp>
        <p:nvSpPr>
          <p:cNvPr id="4" name="Slide Number Placeholder 3">
            <a:extLst>
              <a:ext uri="{FF2B5EF4-FFF2-40B4-BE49-F238E27FC236}">
                <a16:creationId xmlns:a16="http://schemas.microsoft.com/office/drawing/2014/main" id="{4F10E563-0AE0-C11D-0022-E4957412DC8A}"/>
              </a:ext>
            </a:extLst>
          </p:cNvPr>
          <p:cNvSpPr>
            <a:spLocks noGrp="1"/>
          </p:cNvSpPr>
          <p:nvPr>
            <p:ph type="sldNum" sz="quarter" idx="12"/>
          </p:nvPr>
        </p:nvSpPr>
        <p:spPr/>
        <p:txBody>
          <a:bodyPr/>
          <a:lstStyle/>
          <a:p>
            <a:fld id="{20338528-07AE-44D7-938B-3F54B786C96F}" type="slidenum">
              <a:rPr lang="en-US" smtClean="0"/>
              <a:pPr/>
              <a:t>7</a:t>
            </a:fld>
            <a:endParaRPr lang="en-US"/>
          </a:p>
        </p:txBody>
      </p:sp>
    </p:spTree>
    <p:extLst>
      <p:ext uri="{BB962C8B-B14F-4D97-AF65-F5344CB8AC3E}">
        <p14:creationId xmlns:p14="http://schemas.microsoft.com/office/powerpoint/2010/main" val="148002332"/>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5591B1-1021-ACB9-80E6-A6FACBFDDBBE}"/>
              </a:ext>
            </a:extLst>
          </p:cNvPr>
          <p:cNvSpPr>
            <a:spLocks noGrp="1"/>
          </p:cNvSpPr>
          <p:nvPr>
            <p:ph type="title"/>
          </p:nvPr>
        </p:nvSpPr>
        <p:spPr/>
        <p:txBody>
          <a:bodyPr/>
          <a:lstStyle/>
          <a:p>
            <a:r>
              <a:rPr lang="en-US" dirty="0">
                <a:latin typeface="+mn-lt"/>
                <a:ea typeface="Calibri Light"/>
                <a:cs typeface="Calibri Light"/>
              </a:rPr>
              <a:t>Selection Criteria</a:t>
            </a:r>
            <a:endParaRPr lang="en-US" dirty="0">
              <a:latin typeface="+mn-lt"/>
            </a:endParaRPr>
          </a:p>
        </p:txBody>
      </p:sp>
      <p:sp>
        <p:nvSpPr>
          <p:cNvPr id="3" name="Content Placeholder 2">
            <a:extLst>
              <a:ext uri="{FF2B5EF4-FFF2-40B4-BE49-F238E27FC236}">
                <a16:creationId xmlns:a16="http://schemas.microsoft.com/office/drawing/2014/main" id="{5B9983AC-09B0-A884-4D7D-FE56622A5AC4}"/>
              </a:ext>
            </a:extLst>
          </p:cNvPr>
          <p:cNvSpPr>
            <a:spLocks noGrp="1"/>
          </p:cNvSpPr>
          <p:nvPr>
            <p:ph idx="1"/>
          </p:nvPr>
        </p:nvSpPr>
        <p:spPr>
          <a:xfrm>
            <a:off x="1004934" y="1369219"/>
            <a:ext cx="7954916" cy="3263504"/>
          </a:xfrm>
        </p:spPr>
        <p:txBody>
          <a:bodyPr vert="horz" lIns="91440" tIns="45720" rIns="91440" bIns="45720" rtlCol="0" anchor="t">
            <a:noAutofit/>
          </a:bodyPr>
          <a:lstStyle/>
          <a:p>
            <a:pPr lvl="0"/>
            <a:r>
              <a:rPr lang="en-US" dirty="0"/>
              <a:t>Firm’s history and resource capability to perform required services</a:t>
            </a:r>
          </a:p>
          <a:p>
            <a:pPr lvl="0"/>
            <a:r>
              <a:rPr lang="en-US" dirty="0"/>
              <a:t>Evaluation of assigned personnel</a:t>
            </a:r>
          </a:p>
          <a:p>
            <a:pPr lvl="0"/>
            <a:r>
              <a:rPr lang="en-US" dirty="0"/>
              <a:t>Related experience</a:t>
            </a:r>
          </a:p>
          <a:p>
            <a:pPr lvl="0"/>
            <a:r>
              <a:rPr lang="en-US" dirty="0"/>
              <a:t>Ability to meet schedule and project budget</a:t>
            </a:r>
          </a:p>
          <a:p>
            <a:pPr lvl="0"/>
            <a:r>
              <a:rPr lang="en-US" dirty="0"/>
              <a:t>Familiarity with local area geography and facilities</a:t>
            </a:r>
          </a:p>
          <a:p>
            <a:pPr lvl="0"/>
            <a:r>
              <a:rPr lang="en-US" dirty="0"/>
              <a:t>Local office within Allegheny County</a:t>
            </a:r>
          </a:p>
          <a:p>
            <a:pPr lvl="0"/>
            <a:r>
              <a:rPr lang="en-US" dirty="0"/>
              <a:t>Ability to relate to project requirements</a:t>
            </a:r>
          </a:p>
          <a:p>
            <a:pPr lvl="0"/>
            <a:r>
              <a:rPr lang="en-US" dirty="0"/>
              <a:t>MBE/WBE/SDV Participation</a:t>
            </a:r>
          </a:p>
        </p:txBody>
      </p:sp>
      <p:sp>
        <p:nvSpPr>
          <p:cNvPr id="4" name="Slide Number Placeholder 3">
            <a:extLst>
              <a:ext uri="{FF2B5EF4-FFF2-40B4-BE49-F238E27FC236}">
                <a16:creationId xmlns:a16="http://schemas.microsoft.com/office/drawing/2014/main" id="{50A39FF3-03FC-7A40-ED70-27A8D6711140}"/>
              </a:ext>
            </a:extLst>
          </p:cNvPr>
          <p:cNvSpPr>
            <a:spLocks noGrp="1"/>
          </p:cNvSpPr>
          <p:nvPr>
            <p:ph type="sldNum" sz="quarter" idx="12"/>
          </p:nvPr>
        </p:nvSpPr>
        <p:spPr/>
        <p:txBody>
          <a:bodyPr/>
          <a:lstStyle/>
          <a:p>
            <a:fld id="{20338528-07AE-44D7-938B-3F54B786C96F}" type="slidenum">
              <a:rPr lang="en-US" smtClean="0"/>
              <a:pPr/>
              <a:t>8</a:t>
            </a:fld>
            <a:endParaRPr lang="en-US"/>
          </a:p>
        </p:txBody>
      </p:sp>
    </p:spTree>
    <p:extLst>
      <p:ext uri="{BB962C8B-B14F-4D97-AF65-F5344CB8AC3E}">
        <p14:creationId xmlns:p14="http://schemas.microsoft.com/office/powerpoint/2010/main" val="410101210"/>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44C52-4B9A-5A2C-4FB6-CB3162718D52}"/>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9103B789-20D7-CF28-722B-B5DA4847FBCD}"/>
              </a:ext>
            </a:extLst>
          </p:cNvPr>
          <p:cNvSpPr txBox="1"/>
          <p:nvPr/>
        </p:nvSpPr>
        <p:spPr>
          <a:xfrm>
            <a:off x="1466448" y="528251"/>
            <a:ext cx="6578051" cy="584775"/>
          </a:xfrm>
          <a:prstGeom prst="rect">
            <a:avLst/>
          </a:prstGeom>
          <a:noFill/>
          <a:effectLst/>
        </p:spPr>
        <p:txBody>
          <a:bodyPr wrap="square" lIns="91440" tIns="45720" rIns="91440" bIns="45720" rtlCol="0" anchor="t">
            <a:spAutoFit/>
          </a:bodyPr>
          <a:lstStyle/>
          <a:p>
            <a:r>
              <a:rPr lang="en-US" sz="3200" b="1" dirty="0">
                <a:solidFill>
                  <a:schemeClr val="bg1"/>
                </a:solidFill>
                <a:effectLst>
                  <a:outerShdw blurRad="38100" dist="38100" dir="2700000" algn="tl">
                    <a:srgbClr val="000000">
                      <a:alpha val="43137"/>
                    </a:srgbClr>
                  </a:outerShdw>
                </a:effectLst>
                <a:latin typeface="+mn-lt"/>
                <a:cs typeface="Arial"/>
              </a:rPr>
              <a:t>Project Scope</a:t>
            </a:r>
            <a:endParaRPr lang="en-US" sz="3200" b="1" dirty="0">
              <a:solidFill>
                <a:schemeClr val="bg1"/>
              </a:solidFill>
              <a:effectLst>
                <a:outerShdw blurRad="38100" dist="38100" dir="2700000" algn="tl">
                  <a:srgbClr val="000000">
                    <a:alpha val="43137"/>
                  </a:srgbClr>
                </a:outerShdw>
              </a:effectLst>
              <a:latin typeface="+mn-lt"/>
            </a:endParaRPr>
          </a:p>
        </p:txBody>
      </p:sp>
      <p:sp>
        <p:nvSpPr>
          <p:cNvPr id="3" name="TextBox 2">
            <a:extLst>
              <a:ext uri="{FF2B5EF4-FFF2-40B4-BE49-F238E27FC236}">
                <a16:creationId xmlns:a16="http://schemas.microsoft.com/office/drawing/2014/main" id="{B434DACD-5375-C9CB-D621-F3E55B1ABFD5}"/>
              </a:ext>
            </a:extLst>
          </p:cNvPr>
          <p:cNvSpPr txBox="1"/>
          <p:nvPr/>
        </p:nvSpPr>
        <p:spPr>
          <a:xfrm>
            <a:off x="698345" y="1262205"/>
            <a:ext cx="7824986" cy="1015663"/>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endParaRPr lang="en-US" sz="2000" dirty="0">
              <a:solidFill>
                <a:schemeClr val="bg1"/>
              </a:solidFill>
              <a:latin typeface="Calibri"/>
              <a:ea typeface="Calibri"/>
            </a:endParaRPr>
          </a:p>
          <a:p>
            <a:pPr marL="742950" lvl="1" indent="-285750">
              <a:buFont typeface="Arial" panose="020B0604020202020204" pitchFamily="34" charset="0"/>
              <a:buChar char="•"/>
            </a:pPr>
            <a:endParaRPr lang="en-US" sz="2000" dirty="0">
              <a:solidFill>
                <a:schemeClr val="bg1"/>
              </a:solidFill>
              <a:latin typeface="Calibri"/>
              <a:ea typeface="Calibri"/>
            </a:endParaRPr>
          </a:p>
          <a:p>
            <a:pPr marL="342900" indent="-342900">
              <a:buFont typeface="Arial" panose="020B0604020202020204" pitchFamily="34" charset="0"/>
              <a:buChar char="•"/>
            </a:pPr>
            <a:endParaRPr lang="en-US" sz="2000" dirty="0">
              <a:solidFill>
                <a:schemeClr val="bg1"/>
              </a:solidFill>
              <a:latin typeface="Calibri"/>
              <a:ea typeface="Calibri"/>
            </a:endParaRPr>
          </a:p>
        </p:txBody>
      </p:sp>
      <p:sp>
        <p:nvSpPr>
          <p:cNvPr id="5" name="Content Placeholder 2">
            <a:extLst>
              <a:ext uri="{FF2B5EF4-FFF2-40B4-BE49-F238E27FC236}">
                <a16:creationId xmlns:a16="http://schemas.microsoft.com/office/drawing/2014/main" id="{FC6FE374-27CA-D7B0-749E-B67BA628D401}"/>
              </a:ext>
            </a:extLst>
          </p:cNvPr>
          <p:cNvSpPr>
            <a:spLocks noGrp="1"/>
          </p:cNvSpPr>
          <p:nvPr>
            <p:ph idx="1"/>
          </p:nvPr>
        </p:nvSpPr>
        <p:spPr>
          <a:xfrm>
            <a:off x="1105223" y="1262205"/>
            <a:ext cx="7954916" cy="3263504"/>
          </a:xfrm>
        </p:spPr>
        <p:txBody>
          <a:bodyPr vert="horz" lIns="91440" tIns="45720" rIns="91440" bIns="45720" rtlCol="0" anchor="t">
            <a:noAutofit/>
          </a:bodyPr>
          <a:lstStyle/>
          <a:p>
            <a:pPr lvl="0"/>
            <a:r>
              <a:rPr lang="en-US" dirty="0"/>
              <a:t>Models shall be developed from existing documentation, such as PDF drawings, digital CAD models which will be coordinated with ALCOSAN staff. Plant site visits will also be arranged for the design team to research and gather further information.</a:t>
            </a:r>
          </a:p>
          <a:p>
            <a:pPr lvl="0"/>
            <a:r>
              <a:rPr lang="en-US" dirty="0"/>
              <a:t>Both models’ size and scale, to be based on the current physical model, allowing for the current expansion of the site and all related structures built within it.</a:t>
            </a:r>
          </a:p>
          <a:p>
            <a:pPr lvl="0"/>
            <a:r>
              <a:rPr lang="en-US" dirty="0"/>
              <a:t>Physical Model shall be constructed from materials appropriate for creating such physical/static model displays (ex. 3-D printing). </a:t>
            </a:r>
          </a:p>
        </p:txBody>
      </p:sp>
    </p:spTree>
    <p:extLst>
      <p:ext uri="{BB962C8B-B14F-4D97-AF65-F5344CB8AC3E}">
        <p14:creationId xmlns:p14="http://schemas.microsoft.com/office/powerpoint/2010/main" val="658123048"/>
      </p:ext>
    </p:extLst>
  </p:cSld>
  <p:clrMapOvr>
    <a:masterClrMapping/>
  </p:clrMapOvr>
  <p:transition spd="med">
    <p:fade/>
  </p:transition>
</p:sld>
</file>

<file path=ppt/theme/theme1.xml><?xml version="1.0" encoding="utf-8"?>
<a:theme xmlns:a="http://schemas.openxmlformats.org/drawingml/2006/main" name="1_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6a86ae97-6de2-4433-bdad-69bbccd2df1e">
      <Terms xmlns="http://schemas.microsoft.com/office/infopath/2007/PartnerControls"/>
    </lcf76f155ced4ddcb4097134ff3c332f>
    <_ip_UnifiedCompliancePolicyProperties xmlns="http://schemas.microsoft.com/sharepoint/v3" xsi:nil="true"/>
    <TaxCatchAll xmlns="4a44e333-a50e-4096-9a68-7aa30e518d97"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5EED3708F0C0043BC2435C13B6201C1" ma:contentTypeVersion="17" ma:contentTypeDescription="Create a new document." ma:contentTypeScope="" ma:versionID="8f50244569eceec3d3ebe45bea05f2f5">
  <xsd:schema xmlns:xsd="http://www.w3.org/2001/XMLSchema" xmlns:xs="http://www.w3.org/2001/XMLSchema" xmlns:p="http://schemas.microsoft.com/office/2006/metadata/properties" xmlns:ns1="http://schemas.microsoft.com/sharepoint/v3" xmlns:ns2="6a86ae97-6de2-4433-bdad-69bbccd2df1e" xmlns:ns3="4a44e333-a50e-4096-9a68-7aa30e518d97" targetNamespace="http://schemas.microsoft.com/office/2006/metadata/properties" ma:root="true" ma:fieldsID="157b46a56cbb1d22391d29dee2a24e50" ns1:_="" ns2:_="" ns3:_="">
    <xsd:import namespace="http://schemas.microsoft.com/sharepoint/v3"/>
    <xsd:import namespace="6a86ae97-6de2-4433-bdad-69bbccd2df1e"/>
    <xsd:import namespace="4a44e333-a50e-4096-9a68-7aa30e518d9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3" nillable="true" ma:displayName="Unified Compliance Policy Properties" ma:hidden="true" ma:internalName="_ip_UnifiedCompliancePolicyProperties">
      <xsd:simpleType>
        <xsd:restriction base="dms:Note"/>
      </xsd:simpleType>
    </xsd:element>
    <xsd:element name="_ip_UnifiedCompliancePolicyUIAction" ma:index="24"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a86ae97-6de2-4433-bdad-69bbccd2df1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7e6ac66-31f8-4dc9-a8c7-e2778e1615b7"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a44e333-a50e-4096-9a68-7aa30e518d9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d2d9b42-6bb4-468e-b96a-81b4632b7c13}" ma:internalName="TaxCatchAll" ma:showField="CatchAllData" ma:web="4a44e333-a50e-4096-9a68-7aa30e518d9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2A5D6A5-7BA3-44F9-86D7-AC5DFC9875CF}">
  <ds:schemaRefs>
    <ds:schemaRef ds:uri="http://schemas.microsoft.com/sharepoint/v3/contenttype/forms"/>
  </ds:schemaRefs>
</ds:datastoreItem>
</file>

<file path=customXml/itemProps2.xml><?xml version="1.0" encoding="utf-8"?>
<ds:datastoreItem xmlns:ds="http://schemas.openxmlformats.org/officeDocument/2006/customXml" ds:itemID="{548EF3F2-6563-4658-BA74-515583D39539}">
  <ds:schemaRefs>
    <ds:schemaRef ds:uri="4a44e333-a50e-4096-9a68-7aa30e518d97"/>
    <ds:schemaRef ds:uri="6a86ae97-6de2-4433-bdad-69bbccd2df1e"/>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F62418EA-C50E-4354-9B9B-A59BDA63A7AB}">
  <ds:schemaRefs>
    <ds:schemaRef ds:uri="4a44e333-a50e-4096-9a68-7aa30e518d97"/>
    <ds:schemaRef ds:uri="6a86ae97-6de2-4433-bdad-69bbccd2df1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388</TotalTime>
  <Words>687</Words>
  <Application>Microsoft Office PowerPoint</Application>
  <PresentationFormat>On-screen Show (16:9)</PresentationFormat>
  <Paragraphs>89</Paragraphs>
  <Slides>12</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Arial,Sans-Serif</vt:lpstr>
      <vt:lpstr>Calibri</vt:lpstr>
      <vt:lpstr>Calibri Light</vt:lpstr>
      <vt:lpstr>Times New Roman</vt:lpstr>
      <vt:lpstr>1_Office Theme</vt:lpstr>
      <vt:lpstr>PowerPoint Presentation</vt:lpstr>
      <vt:lpstr>PowerPoint Presentation</vt:lpstr>
      <vt:lpstr>PowerPoint Presentation</vt:lpstr>
      <vt:lpstr>Procurement Schedule</vt:lpstr>
      <vt:lpstr>Submittal</vt:lpstr>
      <vt:lpstr>MWDBE/SDVOSB</vt:lpstr>
      <vt:lpstr>Additional Information</vt:lpstr>
      <vt:lpstr>Selection Criteria</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Jeanne Clark</dc:creator>
  <cp:lastModifiedBy>Ash Eberle</cp:lastModifiedBy>
  <cp:revision>70</cp:revision>
  <cp:lastPrinted>2019-09-17T21:26:24Z</cp:lastPrinted>
  <dcterms:created xsi:type="dcterms:W3CDTF">2015-01-20T13:46:19Z</dcterms:created>
  <dcterms:modified xsi:type="dcterms:W3CDTF">2025-11-17T18:39:36Z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0x010100A5EED3708F0C0043BC2435C13B6201C1</vt:lpwstr>
  </property>
  <property fmtid="{D5CDD505-2E9C-101B-9397-08002B2CF9AE}" pid="3" name="MediaServiceImageTags">
    <vt:lpwstr/>
  </property>
</Properties>
</file>