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16"/>
  </p:notesMasterIdLst>
  <p:handoutMasterIdLst>
    <p:handoutMasterId r:id="rId17"/>
  </p:handoutMasterIdLst>
  <p:sldIdLst>
    <p:sldId id="276" r:id="rId5"/>
    <p:sldId id="285" r:id="rId6"/>
    <p:sldId id="278" r:id="rId7"/>
    <p:sldId id="307" r:id="rId8"/>
    <p:sldId id="311" r:id="rId9"/>
    <p:sldId id="310" r:id="rId10"/>
    <p:sldId id="312" r:id="rId11"/>
    <p:sldId id="308" r:id="rId12"/>
    <p:sldId id="292" r:id="rId13"/>
    <p:sldId id="293" r:id="rId14"/>
    <p:sldId id="287" r:id="rId15"/>
  </p:sldIdLst>
  <p:sldSz cx="9144000" cy="5143500" type="screen16x9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76">
          <p15:clr>
            <a:srgbClr val="A4A3A4"/>
          </p15:clr>
        </p15:guide>
        <p15:guide id="2" orient="horz" pos="3156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Julia Spicher" initials="JS" lastIdx="16" clrIdx="0">
    <p:extLst>
      <p:ext uri="{19B8F6BF-5375-455C-9EA6-DF929625EA0E}">
        <p15:presenceInfo xmlns:p15="http://schemas.microsoft.com/office/powerpoint/2012/main" userId="Julia Spicher" providerId="None"/>
      </p:ext>
    </p:extLst>
  </p:cmAuthor>
  <p:cmAuthor id="4" name=" " initials="" lastIdx="10" clrIdx="1">
    <p:extLst>
      <p:ext uri="{19B8F6BF-5375-455C-9EA6-DF929625EA0E}">
        <p15:presenceInfo xmlns:p15="http://schemas.microsoft.com/office/powerpoint/2012/main" userId=" 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FD68E"/>
    <a:srgbClr val="33CC33"/>
    <a:srgbClr val="3474A4"/>
    <a:srgbClr val="70AD47"/>
    <a:srgbClr val="66FF66"/>
    <a:srgbClr val="003300"/>
    <a:srgbClr val="008000"/>
    <a:srgbClr val="99FF99"/>
    <a:srgbClr val="CCFFCC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41A8EB-2F28-24E5-6E65-12722BDDA05D}" v="75" dt="2025-03-03T13:51:49.9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9" d="100"/>
          <a:sy n="199" d="100"/>
        </p:scale>
        <p:origin x="684" y="144"/>
      </p:cViewPr>
      <p:guideLst>
        <p:guide orient="horz" pos="4176"/>
        <p:guide orient="horz" pos="315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583" cy="481875"/>
          </a:xfrm>
          <a:prstGeom prst="rect">
            <a:avLst/>
          </a:prstGeom>
        </p:spPr>
        <p:txBody>
          <a:bodyPr vert="horz" lIns="95722" tIns="47861" rIns="95722" bIns="4786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3" y="1"/>
            <a:ext cx="3170583" cy="481875"/>
          </a:xfrm>
          <a:prstGeom prst="rect">
            <a:avLst/>
          </a:prstGeom>
        </p:spPr>
        <p:txBody>
          <a:bodyPr vert="horz" lIns="95722" tIns="47861" rIns="95722" bIns="4786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B59BA4-5660-433F-8A4F-2ACC6F4A42C3}" type="datetimeFigureOut">
              <a:rPr lang="en-US"/>
              <a:pPr>
                <a:defRPr/>
              </a:pPr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326"/>
            <a:ext cx="3170583" cy="481875"/>
          </a:xfrm>
          <a:prstGeom prst="rect">
            <a:avLst/>
          </a:prstGeom>
        </p:spPr>
        <p:txBody>
          <a:bodyPr vert="horz" lIns="95722" tIns="47861" rIns="95722" bIns="4786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3" y="9119326"/>
            <a:ext cx="3170583" cy="481875"/>
          </a:xfrm>
          <a:prstGeom prst="rect">
            <a:avLst/>
          </a:prstGeom>
        </p:spPr>
        <p:txBody>
          <a:bodyPr vert="horz" wrap="square" lIns="95722" tIns="47861" rIns="95722" bIns="4786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194C6F0-CD5D-4E4F-A344-9A55BFF790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2716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583" cy="481875"/>
          </a:xfrm>
          <a:prstGeom prst="rect">
            <a:avLst/>
          </a:prstGeom>
        </p:spPr>
        <p:txBody>
          <a:bodyPr vert="horz" lIns="96632" tIns="48316" rIns="96632" bIns="4831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3" y="1"/>
            <a:ext cx="3170583" cy="481875"/>
          </a:xfrm>
          <a:prstGeom prst="rect">
            <a:avLst/>
          </a:prstGeom>
        </p:spPr>
        <p:txBody>
          <a:bodyPr vert="horz" lIns="96632" tIns="48316" rIns="96632" bIns="4831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499EFEE-0AA7-4845-87A4-32793286F7EB}" type="datetimeFigureOut">
              <a:rPr lang="en-US"/>
              <a:pPr>
                <a:defRPr/>
              </a:pPr>
              <a:t>7/23/2025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2" tIns="48316" rIns="96632" bIns="4831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4" y="4620724"/>
            <a:ext cx="5850835" cy="3780741"/>
          </a:xfrm>
          <a:prstGeom prst="rect">
            <a:avLst/>
          </a:prstGeom>
        </p:spPr>
        <p:txBody>
          <a:bodyPr vert="horz" lIns="96632" tIns="48316" rIns="96632" bIns="4831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326"/>
            <a:ext cx="3170583" cy="481875"/>
          </a:xfrm>
          <a:prstGeom prst="rect">
            <a:avLst/>
          </a:prstGeom>
        </p:spPr>
        <p:txBody>
          <a:bodyPr vert="horz" lIns="96632" tIns="48316" rIns="96632" bIns="4831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3" y="9119326"/>
            <a:ext cx="3170583" cy="481875"/>
          </a:xfrm>
          <a:prstGeom prst="rect">
            <a:avLst/>
          </a:prstGeom>
        </p:spPr>
        <p:txBody>
          <a:bodyPr vert="horz" wrap="square" lIns="96632" tIns="48316" rIns="96632" bIns="483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0B78B3A-5A6E-49C2-84F4-30474FD36D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1603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3560" indent="-29752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0092" indent="-23801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66128" indent="-23801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42165" indent="-23801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18202" indent="-23801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94238" indent="-23801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70275" indent="-23801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46311" indent="-23801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C439A9-E2DA-46AB-8A9E-064DE1D2DC5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2307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B78B3A-5A6E-49C2-84F4-30474FD36D4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3957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B78B3A-5A6E-49C2-84F4-30474FD36D4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0978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308022-0CCF-5FB3-49DF-C4DAB97369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7709760-CD46-9378-F28C-A2CC8D23C4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191E8D1-520B-6355-370C-DE3EBFF20A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6243C-6F5B-5E28-ED89-8A22066AF3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B78B3A-5A6E-49C2-84F4-30474FD36D41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1957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FFD6D9-C0B0-0828-5B08-32A6FEEA7A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6446B3E-2A0D-A2BF-9CAC-E4C303BECB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7F97CA6-747C-F62C-6057-B665DB2F28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A2AD1D-9E4F-6371-1865-DC5626036B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B78B3A-5A6E-49C2-84F4-30474FD36D41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8084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B78B3A-5A6E-49C2-84F4-30474FD36D41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109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3699-199D-4416-A11F-797353603B88}" type="datetime1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8528-07AE-44D7-938B-3F54B786C9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54958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647" y="273844"/>
            <a:ext cx="7019703" cy="99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4934" y="1369219"/>
            <a:ext cx="7510416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5D9C2-8E62-4AC0-896D-44EDDA38D621}" type="datetime1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8528-07AE-44D7-938B-3F54B786C96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66" y="244683"/>
            <a:ext cx="1023333" cy="102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873016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3C5A-0F92-4DA6-A58C-4978AF136F1A}" type="datetime1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8528-07AE-44D7-938B-3F54B786C96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66" y="244683"/>
            <a:ext cx="1023333" cy="102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928462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4134780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647" y="273844"/>
            <a:ext cx="7019703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>
            <a:lvl1pPr>
              <a:buClr>
                <a:srgbClr val="AFD68E"/>
              </a:buClr>
              <a:defRPr/>
            </a:lvl1pPr>
            <a:lvl2pPr>
              <a:buClr>
                <a:srgbClr val="AFD68E"/>
              </a:buClr>
              <a:defRPr/>
            </a:lvl2pPr>
            <a:lvl3pPr>
              <a:buClr>
                <a:srgbClr val="AFD68E"/>
              </a:buClr>
              <a:defRPr/>
            </a:lvl3pPr>
            <a:lvl4pPr>
              <a:buClr>
                <a:srgbClr val="AFD68E"/>
              </a:buClr>
              <a:defRPr/>
            </a:lvl4pPr>
            <a:lvl5pPr>
              <a:buClr>
                <a:srgbClr val="AFD68E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>
            <a:lvl1pPr>
              <a:buClr>
                <a:srgbClr val="AFD68E"/>
              </a:buClr>
              <a:defRPr/>
            </a:lvl1pPr>
            <a:lvl2pPr>
              <a:buClr>
                <a:srgbClr val="AFD68E"/>
              </a:buClr>
              <a:defRPr/>
            </a:lvl2pPr>
            <a:lvl3pPr>
              <a:buClr>
                <a:srgbClr val="AFD68E"/>
              </a:buClr>
              <a:defRPr/>
            </a:lvl3pPr>
            <a:lvl4pPr>
              <a:buClr>
                <a:srgbClr val="AFD68E"/>
              </a:buClr>
              <a:defRPr/>
            </a:lvl4pPr>
            <a:lvl5pPr>
              <a:buClr>
                <a:srgbClr val="AFD68E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A3F80-9555-453B-B21A-2B11FB92E6A9}" type="datetime1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8528-07AE-44D7-938B-3F54B786C96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66" y="244683"/>
            <a:ext cx="1023333" cy="102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629897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4867" y="273844"/>
            <a:ext cx="7011674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>
            <a:lvl1pPr>
              <a:buClr>
                <a:srgbClr val="AFD68E"/>
              </a:buClr>
              <a:defRPr/>
            </a:lvl1pPr>
            <a:lvl2pPr>
              <a:buClr>
                <a:srgbClr val="AFD68E"/>
              </a:buClr>
              <a:defRPr/>
            </a:lvl2pPr>
            <a:lvl3pPr>
              <a:buClr>
                <a:srgbClr val="AFD68E"/>
              </a:buClr>
              <a:defRPr/>
            </a:lvl3pPr>
            <a:lvl4pPr>
              <a:buClr>
                <a:srgbClr val="AFD68E"/>
              </a:buClr>
              <a:defRPr/>
            </a:lvl4pPr>
            <a:lvl5pPr>
              <a:buClr>
                <a:srgbClr val="AFD68E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>
            <a:lvl1pPr>
              <a:buClr>
                <a:srgbClr val="AFD68E"/>
              </a:buClr>
              <a:defRPr/>
            </a:lvl1pPr>
            <a:lvl2pPr>
              <a:buClr>
                <a:srgbClr val="AFD68E"/>
              </a:buClr>
              <a:defRPr/>
            </a:lvl2pPr>
            <a:lvl3pPr>
              <a:buClr>
                <a:srgbClr val="AFD68E"/>
              </a:buClr>
              <a:defRPr/>
            </a:lvl3pPr>
            <a:lvl4pPr>
              <a:buClr>
                <a:srgbClr val="AFD68E"/>
              </a:buClr>
              <a:defRPr/>
            </a:lvl4pPr>
            <a:lvl5pPr>
              <a:buClr>
                <a:srgbClr val="AFD68E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CAB6C-4DDD-40C0-87A9-9F9E13516F9A}" type="datetime1">
              <a:rPr lang="en-US" smtClean="0"/>
              <a:t>7/23/2025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8528-07AE-44D7-938B-3F54B786C96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66" y="244683"/>
            <a:ext cx="1023333" cy="102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331118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647" y="273844"/>
            <a:ext cx="7019703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37071-4D83-4F56-BE68-1154BAEC8428}" type="datetime1">
              <a:rPr lang="en-US" smtClean="0"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8528-07AE-44D7-938B-3F54B786C96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66" y="244683"/>
            <a:ext cx="1023333" cy="102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05819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 t="-1000" r="-2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56811" y="273844"/>
            <a:ext cx="7558539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6810" y="1369219"/>
            <a:ext cx="755854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EAD84-4BB8-4144-B433-070EC40E9970}" type="datetime1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38528-07AE-44D7-938B-3F54B786C9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139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9" r:id="rId4"/>
    <p:sldLayoutId id="2147483676" r:id="rId5"/>
    <p:sldLayoutId id="2147483677" r:id="rId6"/>
    <p:sldLayoutId id="2147483678" r:id="rId7"/>
  </p:sldLayoutIdLst>
  <p:transition spd="med">
    <p:fade/>
  </p:transition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bg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4186244"/>
            <a:ext cx="9144000" cy="850900"/>
          </a:xfrm>
          <a:prstGeom prst="rect">
            <a:avLst/>
          </a:prstGeom>
          <a:effectLst>
            <a:outerShdw blurRad="50800" dist="50800" dir="2700000" algn="tl" rotWithShape="0">
              <a:prstClr val="black">
                <a:alpha val="50000"/>
              </a:prstClr>
            </a:outerShdw>
          </a:effectLst>
        </p:spPr>
        <p:txBody>
          <a:bodyPr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1800" b="1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09975" y="2108155"/>
            <a:ext cx="5658785" cy="1251176"/>
          </a:xfrm>
          <a:prstGeom prst="rect">
            <a:avLst/>
          </a:prstGeom>
          <a:noFill/>
          <a:effectLst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/>
              </a:rPr>
              <a:t>Media Room</a:t>
            </a:r>
          </a:p>
          <a:p>
            <a:pPr algn="ctr">
              <a:lnSpc>
                <a:spcPts val="4500"/>
              </a:lnSpc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/>
                <a:cs typeface="Arial"/>
              </a:rPr>
              <a:t>Design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33933" y="4077841"/>
            <a:ext cx="2610868" cy="544765"/>
          </a:xfrm>
          <a:prstGeom prst="rect">
            <a:avLst/>
          </a:prstGeom>
          <a:noFill/>
          <a:effectLst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ts val="4000"/>
              </a:lnSpc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/>
              </a:rPr>
              <a:t>July 23, 2025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97" y="638190"/>
            <a:ext cx="2939931" cy="2939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564613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944C52-4B9A-5A2C-4FB6-CB3162718D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9103B789-20D7-CF28-722B-B5DA4847FBCD}"/>
              </a:ext>
            </a:extLst>
          </p:cNvPr>
          <p:cNvSpPr txBox="1"/>
          <p:nvPr/>
        </p:nvSpPr>
        <p:spPr>
          <a:xfrm>
            <a:off x="1867604" y="677430"/>
            <a:ext cx="6578051" cy="584775"/>
          </a:xfrm>
          <a:prstGeom prst="rect">
            <a:avLst/>
          </a:prstGeom>
          <a:noFill/>
          <a:effectLst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/>
              </a:rPr>
              <a:t>Primary Project Scope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34DACD-5375-C9CB-D621-F3E55B1ABFD5}"/>
              </a:ext>
            </a:extLst>
          </p:cNvPr>
          <p:cNvSpPr txBox="1"/>
          <p:nvPr/>
        </p:nvSpPr>
        <p:spPr>
          <a:xfrm>
            <a:off x="698345" y="1262205"/>
            <a:ext cx="7824986" cy="40934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Calibri"/>
              <a:ea typeface="Calibri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Interview/news set (flexible, able to accommodate four people)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Backdrops</a:t>
            </a:r>
            <a:r>
              <a:rPr lang="en-US" sz="2000" dirty="0">
                <a:solidFill>
                  <a:schemeClr val="bg1"/>
                </a:solidFill>
              </a:rPr>
              <a:t>/ability to switch backdrop, including greenscreen capabilities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Audio/Video backbone/workflow management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Rack and server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</a:rPr>
              <a:t>Multi-camera setup </a:t>
            </a:r>
            <a:endParaRPr lang="en-US" sz="2000" dirty="0">
              <a:solidFill>
                <a:schemeClr val="bg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Teleprompter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Lighting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Soundproofing / Sound reinforcement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Control room / editing space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Calibri"/>
              <a:ea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Calibri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1690455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44927" y="2164546"/>
            <a:ext cx="5658785" cy="124649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ts val="4500"/>
              </a:lnSpc>
            </a:pPr>
            <a:r>
              <a:rPr 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Questions /</a:t>
            </a:r>
          </a:p>
          <a:p>
            <a:pPr>
              <a:lnSpc>
                <a:spcPts val="4500"/>
              </a:lnSpc>
            </a:pPr>
            <a:r>
              <a:rPr 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Comments?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57590" y="3411041"/>
            <a:ext cx="3969321" cy="1384995"/>
          </a:xfrm>
          <a:prstGeom prst="rect">
            <a:avLst/>
          </a:prstGeom>
          <a:noFill/>
          <a:effectLst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/>
              </a:rPr>
              <a:t>Contact: </a:t>
            </a:r>
            <a:b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/>
              </a:rPr>
              <a:t>Suzanne Thomas</a:t>
            </a:r>
            <a:b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/>
              </a:rPr>
              <a:t>ALCOSAN Chief Procurement Officer</a:t>
            </a:r>
          </a:p>
          <a:p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/>
              </a:rPr>
              <a:t>(412) 732-8020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/>
            </a:endParaRPr>
          </a:p>
          <a:p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/>
              </a:rPr>
              <a:t>Procurement@alcosan.org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/>
              <a:cs typeface="Arial"/>
            </a:endParaRPr>
          </a:p>
          <a:p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7383770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67604" y="677430"/>
            <a:ext cx="6578051" cy="584775"/>
          </a:xfrm>
          <a:prstGeom prst="rect">
            <a:avLst/>
          </a:prstGeom>
          <a:noFill/>
          <a:effectLst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/>
              </a:rPr>
              <a:t>Agenda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44797" y="1583024"/>
            <a:ext cx="6385104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Introductions</a:t>
            </a:r>
          </a:p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Procurement Schedule</a:t>
            </a:r>
          </a:p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Procurement 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Project Scope of Work</a:t>
            </a:r>
            <a:endParaRPr lang="en-US" sz="28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Questions and Answers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Site Visit</a:t>
            </a:r>
          </a:p>
          <a:p>
            <a:endParaRPr lang="en-US" sz="2400" dirty="0">
              <a:solidFill>
                <a:schemeClr val="bg1"/>
              </a:solidFill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979584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867604" y="677430"/>
            <a:ext cx="6578051" cy="584775"/>
          </a:xfrm>
          <a:prstGeom prst="rect">
            <a:avLst/>
          </a:prstGeom>
          <a:noFill/>
          <a:effectLst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/>
              </a:rPr>
              <a:t>ALCOSAN Project Team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5BDDF-D76B-406C-72DD-FAC0BAABCEBB}"/>
              </a:ext>
            </a:extLst>
          </p:cNvPr>
          <p:cNvSpPr txBox="1"/>
          <p:nvPr/>
        </p:nvSpPr>
        <p:spPr>
          <a:xfrm>
            <a:off x="614752" y="1677617"/>
            <a:ext cx="7824986" cy="34778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+mn-lt"/>
                <a:cs typeface="Arial"/>
              </a:rPr>
              <a:t>Procurement:          Suzanne Thomas, Procurement Officer</a:t>
            </a:r>
          </a:p>
          <a:p>
            <a:pPr lvl="3"/>
            <a:r>
              <a:rPr lang="en-US" sz="2000" dirty="0">
                <a:solidFill>
                  <a:schemeClr val="bg1"/>
                </a:solidFill>
                <a:latin typeface="+mn-lt"/>
                <a:ea typeface="Calibri"/>
                <a:cs typeface="Arial"/>
              </a:rPr>
              <a:t>	        Ash Eberle, Contract Administration Specialist</a:t>
            </a:r>
          </a:p>
          <a:p>
            <a:pPr lvl="3"/>
            <a:endParaRPr lang="en-US" sz="2000" dirty="0">
              <a:solidFill>
                <a:schemeClr val="bg1"/>
              </a:solidFill>
              <a:latin typeface="Arial"/>
              <a:ea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Project Managers:    Thomas Meston, Manager of Communications</a:t>
            </a:r>
          </a:p>
          <a:p>
            <a:pPr lvl="4"/>
            <a:r>
              <a:rPr lang="en-US" sz="20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          Amanda Mueller, Public Information Officer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Calibri"/>
              <a:ea typeface="Calibri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Project Team:</a:t>
            </a:r>
          </a:p>
          <a:p>
            <a:pPr lvl="3"/>
            <a:r>
              <a:rPr lang="en-US" sz="20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	         Tene Croom, Sr. Administrative Specialist II</a:t>
            </a:r>
          </a:p>
          <a:p>
            <a:pPr lvl="3"/>
            <a:r>
              <a:rPr lang="en-US" sz="20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                 Sean Biagi, Web Administrator/Designer</a:t>
            </a:r>
          </a:p>
          <a:p>
            <a:pPr lvl="3"/>
            <a:r>
              <a:rPr lang="en-US" sz="2000" dirty="0">
                <a:solidFill>
                  <a:schemeClr val="bg1"/>
                </a:solidFill>
                <a:latin typeface="Calibri"/>
                <a:ea typeface="Calibri"/>
                <a:cs typeface="Arial"/>
              </a:rPr>
              <a:t>	         Derek Evan, Communications Specialist</a:t>
            </a:r>
            <a:endParaRPr lang="en-US" sz="2000" dirty="0">
              <a:solidFill>
                <a:schemeClr val="bg1"/>
              </a:solidFill>
              <a:latin typeface="Calibri"/>
              <a:ea typeface="Calibri"/>
            </a:endParaRPr>
          </a:p>
          <a:p>
            <a:endParaRPr lang="en-US" sz="2000" dirty="0">
              <a:solidFill>
                <a:schemeClr val="bg1"/>
              </a:solidFill>
              <a:latin typeface="Calibri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6367775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E2147-8AAD-1F54-C753-B1F717FB7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  <a:ea typeface="Calibri Light"/>
                <a:cs typeface="Calibri Light"/>
              </a:rPr>
              <a:t>Procurement Schedule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B3C96-F4C3-1D1E-7C50-95E6A6869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ea typeface="Calibri"/>
                <a:cs typeface="Calibri"/>
              </a:rPr>
              <a:t>August 20 at 2 PM – Statement of Qualifications due </a:t>
            </a:r>
          </a:p>
          <a:p>
            <a:r>
              <a:rPr lang="en-US" sz="2000" dirty="0">
                <a:ea typeface="Calibri"/>
                <a:cs typeface="Calibri"/>
              </a:rPr>
              <a:t>September 2025 Board of Directors Meeting – Shortlist</a:t>
            </a:r>
          </a:p>
          <a:p>
            <a:r>
              <a:rPr lang="en-US" sz="2000" dirty="0">
                <a:ea typeface="Calibri"/>
                <a:cs typeface="Calibri"/>
              </a:rPr>
              <a:t>October 2025 –  RFP issued to shortlist</a:t>
            </a:r>
          </a:p>
          <a:p>
            <a:r>
              <a:rPr lang="en-US" sz="2000" dirty="0">
                <a:ea typeface="Calibri"/>
                <a:cs typeface="Calibri"/>
              </a:rPr>
              <a:t>November 2025 – Proposals due </a:t>
            </a:r>
          </a:p>
          <a:p>
            <a:r>
              <a:rPr lang="en-US" sz="2000" dirty="0">
                <a:ea typeface="Calibri"/>
                <a:cs typeface="Calibri"/>
              </a:rPr>
              <a:t>December 2025 – Award contract*</a:t>
            </a:r>
          </a:p>
          <a:p>
            <a:r>
              <a:rPr lang="en-US" sz="2000" dirty="0">
                <a:ea typeface="Calibri"/>
                <a:cs typeface="Calibri"/>
              </a:rPr>
              <a:t>January 2025 – Notice to Proceed*</a:t>
            </a:r>
          </a:p>
          <a:p>
            <a:endParaRPr lang="en-US" sz="20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>
                <a:ea typeface="Calibri"/>
                <a:cs typeface="Calibri"/>
              </a:rPr>
              <a:t>* - tentative dates</a:t>
            </a:r>
          </a:p>
        </p:txBody>
      </p:sp>
    </p:spTree>
    <p:extLst>
      <p:ext uri="{BB962C8B-B14F-4D97-AF65-F5344CB8AC3E}">
        <p14:creationId xmlns:p14="http://schemas.microsoft.com/office/powerpoint/2010/main" val="4055387800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35F01-C765-EAC2-711B-A1DD5147C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Submittal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04680-74FD-77EB-8ECE-F1450CEC4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 the Directions</a:t>
            </a:r>
          </a:p>
          <a:p>
            <a:r>
              <a:rPr lang="en-US" dirty="0"/>
              <a:t>SF 330 Forms – Part I only </a:t>
            </a:r>
          </a:p>
          <a:p>
            <a:pPr lvl="1"/>
            <a:r>
              <a:rPr lang="en-US" dirty="0"/>
              <a:t>Parts A-C – Identify the team</a:t>
            </a:r>
          </a:p>
          <a:p>
            <a:pPr lvl="1"/>
            <a:r>
              <a:rPr lang="en-US" dirty="0"/>
              <a:t>Part D – detailed organizational chart with names/roles</a:t>
            </a:r>
          </a:p>
          <a:p>
            <a:pPr lvl="1"/>
            <a:r>
              <a:rPr lang="en-US" dirty="0"/>
              <a:t>Case Histories (Part F) – make sure proposed staff worked on them</a:t>
            </a:r>
          </a:p>
          <a:p>
            <a:pPr lvl="1"/>
            <a:r>
              <a:rPr lang="en-US" dirty="0"/>
              <a:t>Project-Based Resumes (Part E)</a:t>
            </a:r>
          </a:p>
          <a:p>
            <a:pPr lvl="1"/>
            <a:r>
              <a:rPr lang="en-US" dirty="0"/>
              <a:t>Matrix of Case Histories v. Proposed Staff (Part G)</a:t>
            </a:r>
          </a:p>
          <a:p>
            <a:pPr lvl="1"/>
            <a:r>
              <a:rPr lang="en-US" dirty="0"/>
              <a:t>Part H – two pages to discuss why your team should be selected.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1D674E-33B1-79CA-6F68-5263DDCB9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8528-07AE-44D7-938B-3F54B786C96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77671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C56DC5-53F5-3635-7505-BB11326E29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28C1A-8BEF-F9DB-B86B-42CEC8A17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  <a:ea typeface="Calibri Light"/>
                <a:cs typeface="Calibri Light"/>
              </a:rPr>
              <a:t>MWDBE/SDVOSB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B7B38-B2E1-4C70-9C3E-9BAB33C0A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4934" y="1665611"/>
            <a:ext cx="7954916" cy="326350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00" dirty="0">
                <a:latin typeface="Calibri"/>
                <a:ea typeface="Calibri"/>
                <a:cs typeface="Calibri"/>
              </a:rPr>
              <a:t>MBE/WBE/SDVOSB Participation </a:t>
            </a:r>
            <a:r>
              <a:rPr lang="en-US" sz="1800" dirty="0"/>
              <a:t>– include certification</a:t>
            </a:r>
          </a:p>
          <a:p>
            <a:r>
              <a:rPr lang="en-US" sz="1800" dirty="0"/>
              <a:t>10-25% MWBE 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 total contract value</a:t>
            </a:r>
          </a:p>
          <a:p>
            <a:r>
              <a:rPr lang="en-US" sz="18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3% SDVOSB 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–</a:t>
            </a: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total contract value</a:t>
            </a:r>
          </a:p>
          <a:p>
            <a:r>
              <a:rPr lang="en-US" sz="18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Relevant roles on the contract, part of the evaluation</a:t>
            </a:r>
          </a:p>
          <a:p>
            <a:r>
              <a:rPr lang="en-US" sz="18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ALCOSAN only </a:t>
            </a:r>
            <a:r>
              <a:rPr lang="en-US" sz="1800" kern="100" dirty="0">
                <a:cs typeface="Times New Roman" panose="02020603050405020304" pitchFamily="18" charset="0"/>
              </a:rPr>
              <a:t>accepts</a:t>
            </a:r>
            <a:r>
              <a:rPr lang="en-US" sz="18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 third-party certifications </a:t>
            </a:r>
          </a:p>
          <a:p>
            <a:pPr lvl="1"/>
            <a:r>
              <a:rPr lang="en-US" sz="15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SBA – SDVOSB</a:t>
            </a:r>
          </a:p>
          <a:p>
            <a:pPr lvl="1"/>
            <a:r>
              <a:rPr lang="en-US" sz="15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PAUCP</a:t>
            </a:r>
          </a:p>
          <a:p>
            <a:pPr lvl="1"/>
            <a:r>
              <a:rPr lang="en-US" sz="15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EMSDC</a:t>
            </a:r>
          </a:p>
          <a:p>
            <a:pPr lvl="1"/>
            <a:r>
              <a:rPr lang="en-US" sz="15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WBENC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D3C661-1273-D892-3A61-729926DD2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8528-07AE-44D7-938B-3F54B786C96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55588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DDD845-8020-BCB6-C3B6-D00F1D923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D4A69-39E1-8F0F-5C67-3B730FC6D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  <a:ea typeface="Calibri Light"/>
                <a:cs typeface="Calibri Light"/>
              </a:rPr>
              <a:t>Additional Information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5BE92-3A94-EAC3-44B8-D96236A42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4934" y="1665611"/>
            <a:ext cx="7954916" cy="326350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00" dirty="0"/>
              <a:t>Cover Letter – 2 Pages – executive summary</a:t>
            </a:r>
          </a:p>
          <a:p>
            <a:r>
              <a:rPr lang="en-US" sz="1800" dirty="0"/>
              <a:t>Identify RTK Law-exempt pages of your submittal</a:t>
            </a:r>
          </a:p>
          <a:p>
            <a:r>
              <a:rPr lang="en-US" sz="1800" dirty="0"/>
              <a:t>Conflict of Interest forms for each team member</a:t>
            </a:r>
          </a:p>
          <a:p>
            <a:r>
              <a:rPr lang="en-US" sz="1800" dirty="0"/>
              <a:t>How are you going to do this work?</a:t>
            </a:r>
          </a:p>
          <a:p>
            <a:r>
              <a:rPr lang="en-US" sz="1800" dirty="0"/>
              <a:t>Avoid “Marketing” text</a:t>
            </a:r>
          </a:p>
          <a:p>
            <a:r>
              <a:rPr lang="en-US" sz="1800" dirty="0"/>
              <a:t>Do not include links or QR Codes</a:t>
            </a:r>
          </a:p>
          <a:p>
            <a:endParaRPr lang="en-US" sz="1800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10E563-0AE0-C11D-0022-E4957412D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8528-07AE-44D7-938B-3F54B786C96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2332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591B1-1021-ACB9-80E6-A6FACBFDD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  <a:ea typeface="Calibri Light"/>
                <a:cs typeface="Calibri Light"/>
              </a:rPr>
              <a:t>Selection Criteria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983AC-09B0-A884-4D7D-FE56622A5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4934" y="1369219"/>
            <a:ext cx="7954916" cy="326350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/>
              <a:t>Familiarity with/demonstrated understanding of the project</a:t>
            </a:r>
          </a:p>
          <a:p>
            <a:r>
              <a:rPr lang="en-US" sz="2000" dirty="0"/>
              <a:t>History and resource capability to perform required services</a:t>
            </a:r>
          </a:p>
          <a:p>
            <a:r>
              <a:rPr lang="en-US" sz="2000" dirty="0"/>
              <a:t>Evaluation of assigned personnel</a:t>
            </a:r>
          </a:p>
          <a:p>
            <a:r>
              <a:rPr lang="en-US" sz="2000" dirty="0"/>
              <a:t>Related experience, including samples of previous media room project management and implementation</a:t>
            </a:r>
          </a:p>
          <a:p>
            <a:r>
              <a:rPr lang="en-US" sz="2000" dirty="0"/>
              <a:t>Ability to meet schedule and project budget</a:t>
            </a:r>
          </a:p>
          <a:p>
            <a:r>
              <a:rPr lang="en-US" sz="2000" dirty="0"/>
              <a:t>Ability to relate to project requirements</a:t>
            </a:r>
          </a:p>
          <a:p>
            <a:r>
              <a:rPr lang="en-US" sz="2000" dirty="0"/>
              <a:t>References</a:t>
            </a:r>
          </a:p>
          <a:p>
            <a:r>
              <a:rPr lang="en-US" sz="2000" dirty="0"/>
              <a:t>MBE/WBE/SDV Participation </a:t>
            </a:r>
          </a:p>
          <a:p>
            <a:endParaRPr lang="en-US" sz="1800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39FF3-03FC-7A40-ED70-27A8D6711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8528-07AE-44D7-938B-3F54B786C96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1210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AB342D-41C6-92A0-C317-970083C7A8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850358D6-4D41-C471-6E52-B5EF77EDF9D0}"/>
              </a:ext>
            </a:extLst>
          </p:cNvPr>
          <p:cNvSpPr txBox="1"/>
          <p:nvPr/>
        </p:nvSpPr>
        <p:spPr>
          <a:xfrm>
            <a:off x="1867604" y="677430"/>
            <a:ext cx="6578051" cy="584775"/>
          </a:xfrm>
          <a:prstGeom prst="rect">
            <a:avLst/>
          </a:prstGeom>
          <a:noFill/>
          <a:effectLst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/>
              </a:rPr>
              <a:t>Project Purpose</a:t>
            </a:r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D17281EF-A254-8336-407C-DEFC82EEF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4934" y="1369219"/>
            <a:ext cx="7954916" cy="326350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/>
              <a:t>ALCOSAN plans to expand our communications to include a broader range of video content.  This includes:  </a:t>
            </a:r>
            <a:br>
              <a:rPr lang="en-US" sz="2000" dirty="0"/>
            </a:b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Interviews with internal and external individuals and teams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Production of educational content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All-employee business/operational updates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Tunnel construction project updates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Social media content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Podcasts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Training and development videos </a:t>
            </a:r>
          </a:p>
        </p:txBody>
      </p:sp>
    </p:spTree>
    <p:extLst>
      <p:ext uri="{BB962C8B-B14F-4D97-AF65-F5344CB8AC3E}">
        <p14:creationId xmlns:p14="http://schemas.microsoft.com/office/powerpoint/2010/main" val="1741548280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6a86ae97-6de2-4433-bdad-69bbccd2df1e">
      <Terms xmlns="http://schemas.microsoft.com/office/infopath/2007/PartnerControls"/>
    </lcf76f155ced4ddcb4097134ff3c332f>
    <_ip_UnifiedCompliancePolicyProperties xmlns="http://schemas.microsoft.com/sharepoint/v3" xsi:nil="true"/>
    <TaxCatchAll xmlns="4a44e333-a50e-4096-9a68-7aa30e518d9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EED3708F0C0043BC2435C13B6201C1" ma:contentTypeVersion="17" ma:contentTypeDescription="Create a new document." ma:contentTypeScope="" ma:versionID="8f50244569eceec3d3ebe45bea05f2f5">
  <xsd:schema xmlns:xsd="http://www.w3.org/2001/XMLSchema" xmlns:xs="http://www.w3.org/2001/XMLSchema" xmlns:p="http://schemas.microsoft.com/office/2006/metadata/properties" xmlns:ns1="http://schemas.microsoft.com/sharepoint/v3" xmlns:ns2="6a86ae97-6de2-4433-bdad-69bbccd2df1e" xmlns:ns3="4a44e333-a50e-4096-9a68-7aa30e518d97" targetNamespace="http://schemas.microsoft.com/office/2006/metadata/properties" ma:root="true" ma:fieldsID="157b46a56cbb1d22391d29dee2a24e50" ns1:_="" ns2:_="" ns3:_="">
    <xsd:import namespace="http://schemas.microsoft.com/sharepoint/v3"/>
    <xsd:import namespace="6a86ae97-6de2-4433-bdad-69bbccd2df1e"/>
    <xsd:import namespace="4a44e333-a50e-4096-9a68-7aa30e518d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86ae97-6de2-4433-bdad-69bbccd2df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7e6ac66-31f8-4dc9-a8c7-e2778e1615b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44e333-a50e-4096-9a68-7aa30e518d9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d2d9b42-6bb4-468e-b96a-81b4632b7c13}" ma:internalName="TaxCatchAll" ma:showField="CatchAllData" ma:web="4a44e333-a50e-4096-9a68-7aa30e518d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A5D6A5-7BA3-44F9-86D7-AC5DFC9875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8EF3F2-6563-4658-BA74-515583D39539}">
  <ds:schemaRefs>
    <ds:schemaRef ds:uri="4a44e333-a50e-4096-9a68-7aa30e518d97"/>
    <ds:schemaRef ds:uri="6a86ae97-6de2-4433-bdad-69bbccd2df1e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F62418EA-C50E-4354-9B9B-A59BDA63A7AB}">
  <ds:schemaRefs>
    <ds:schemaRef ds:uri="4a44e333-a50e-4096-9a68-7aa30e518d97"/>
    <ds:schemaRef ds:uri="6a86ae97-6de2-4433-bdad-69bbccd2df1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486</Words>
  <Application>Microsoft Office PowerPoint</Application>
  <PresentationFormat>On-screen Show (16:9)</PresentationFormat>
  <Paragraphs>100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Aptos</vt:lpstr>
      <vt:lpstr>Arial</vt:lpstr>
      <vt:lpstr>Arial,Sans-Serif</vt:lpstr>
      <vt:lpstr>Calibri</vt:lpstr>
      <vt:lpstr>Calibri Light</vt:lpstr>
      <vt:lpstr>Times New Roman</vt:lpstr>
      <vt:lpstr>Wingdings</vt:lpstr>
      <vt:lpstr>1_Office Theme</vt:lpstr>
      <vt:lpstr>PowerPoint Presentation</vt:lpstr>
      <vt:lpstr>PowerPoint Presentation</vt:lpstr>
      <vt:lpstr>PowerPoint Presentation</vt:lpstr>
      <vt:lpstr>Procurement Schedule</vt:lpstr>
      <vt:lpstr>Submittal</vt:lpstr>
      <vt:lpstr>MWDBE/SDVOSB</vt:lpstr>
      <vt:lpstr>Additional Information</vt:lpstr>
      <vt:lpstr>Selection Criteria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Jeanne Clark</dc:creator>
  <cp:lastModifiedBy>Thomas Meston</cp:lastModifiedBy>
  <cp:revision>56</cp:revision>
  <cp:lastPrinted>2019-09-17T21:26:24Z</cp:lastPrinted>
  <dcterms:created xsi:type="dcterms:W3CDTF">2015-01-20T13:46:19Z</dcterms:created>
  <dcterms:modified xsi:type="dcterms:W3CDTF">2025-07-23T12:44:02Z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0x010100A5EED3708F0C0043BC2435C13B6201C1</vt:lpwstr>
  </property>
  <property fmtid="{D5CDD505-2E9C-101B-9397-08002B2CF9AE}" pid="3" name="MediaServiceImageTags">
    <vt:lpwstr/>
  </property>
</Properties>
</file>