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76" r:id="rId5"/>
    <p:sldId id="285" r:id="rId6"/>
    <p:sldId id="278" r:id="rId7"/>
    <p:sldId id="307" r:id="rId8"/>
    <p:sldId id="311" r:id="rId9"/>
    <p:sldId id="310" r:id="rId10"/>
    <p:sldId id="312" r:id="rId11"/>
    <p:sldId id="308" r:id="rId12"/>
    <p:sldId id="313" r:id="rId13"/>
    <p:sldId id="316" r:id="rId14"/>
    <p:sldId id="317" r:id="rId15"/>
    <p:sldId id="318" r:id="rId16"/>
    <p:sldId id="315" r:id="rId17"/>
    <p:sldId id="314" r:id="rId18"/>
    <p:sldId id="287" r:id="rId19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3156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Julia Spicher" initials="JS" lastIdx="16" clrIdx="0">
    <p:extLst>
      <p:ext uri="{19B8F6BF-5375-455C-9EA6-DF929625EA0E}">
        <p15:presenceInfo xmlns:p15="http://schemas.microsoft.com/office/powerpoint/2012/main" userId="Julia Spicher" providerId="None"/>
      </p:ext>
    </p:extLst>
  </p:cmAuthor>
  <p:cmAuthor id="4" name=" " initials="" lastIdx="10" clrIdx="1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D68E"/>
    <a:srgbClr val="33CC33"/>
    <a:srgbClr val="3474A4"/>
    <a:srgbClr val="70AD47"/>
    <a:srgbClr val="66FF66"/>
    <a:srgbClr val="003300"/>
    <a:srgbClr val="008000"/>
    <a:srgbClr val="99FF99"/>
    <a:srgbClr val="CCFF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1A8EB-2F28-24E5-6E65-12722BDDA05D}" v="75" dt="2025-03-03T13:51:49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8" y="317"/>
      </p:cViewPr>
      <p:guideLst>
        <p:guide orient="horz" pos="4176"/>
        <p:guide orient="horz" pos="31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1875"/>
          </a:xfrm>
          <a:prstGeom prst="rect">
            <a:avLst/>
          </a:prstGeom>
        </p:spPr>
        <p:txBody>
          <a:bodyPr vert="horz" lIns="95722" tIns="47861" rIns="95722" bIns="478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3" cy="481875"/>
          </a:xfrm>
          <a:prstGeom prst="rect">
            <a:avLst/>
          </a:prstGeom>
        </p:spPr>
        <p:txBody>
          <a:bodyPr vert="horz" lIns="95722" tIns="47861" rIns="95722" bIns="478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B59BA4-5660-433F-8A4F-2ACC6F4A42C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326"/>
            <a:ext cx="3170583" cy="481875"/>
          </a:xfrm>
          <a:prstGeom prst="rect">
            <a:avLst/>
          </a:prstGeom>
        </p:spPr>
        <p:txBody>
          <a:bodyPr vert="horz" lIns="95722" tIns="47861" rIns="95722" bIns="478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326"/>
            <a:ext cx="3170583" cy="481875"/>
          </a:xfrm>
          <a:prstGeom prst="rect">
            <a:avLst/>
          </a:prstGeom>
        </p:spPr>
        <p:txBody>
          <a:bodyPr vert="horz" wrap="square" lIns="95722" tIns="47861" rIns="95722" bIns="478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94C6F0-CD5D-4E4F-A344-9A55BFF79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1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1875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1"/>
            <a:ext cx="3170583" cy="481875"/>
          </a:xfrm>
          <a:prstGeom prst="rect">
            <a:avLst/>
          </a:prstGeom>
        </p:spPr>
        <p:txBody>
          <a:bodyPr vert="horz" lIns="96632" tIns="48316" rIns="96632" bIns="483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9EFEE-0AA7-4845-87A4-32793286F7E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620724"/>
            <a:ext cx="5850835" cy="3780741"/>
          </a:xfrm>
          <a:prstGeom prst="rect">
            <a:avLst/>
          </a:prstGeom>
        </p:spPr>
        <p:txBody>
          <a:bodyPr vert="horz" lIns="96632" tIns="48316" rIns="96632" bIns="483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326"/>
            <a:ext cx="3170583" cy="481875"/>
          </a:xfrm>
          <a:prstGeom prst="rect">
            <a:avLst/>
          </a:prstGeom>
        </p:spPr>
        <p:txBody>
          <a:bodyPr vert="horz" lIns="96632" tIns="48316" rIns="96632" bIns="483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326"/>
            <a:ext cx="3170583" cy="481875"/>
          </a:xfrm>
          <a:prstGeom prst="rect">
            <a:avLst/>
          </a:prstGeom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B78B3A-5A6E-49C2-84F4-30474FD36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560" indent="-2975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0092" indent="-2380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6128" indent="-2380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2165" indent="-2380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8202" indent="-238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4238" indent="-238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0275" indent="-238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6311" indent="-238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439A9-E2DA-46AB-8A9E-064DE1D2DC5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30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78B3A-5A6E-49C2-84F4-30474FD36D4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5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78B3A-5A6E-49C2-84F4-30474FD36D4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7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D6D9-C0B0-0828-5B08-32A6FEEA7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46B3E-2A0D-A2BF-9CAC-E4C303BEC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97CA6-747C-F62C-6057-B665DB2F2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2AD1D-9E4F-6371-1865-DC5626036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78B3A-5A6E-49C2-84F4-30474FD36D4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08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78B3A-5A6E-49C2-84F4-30474FD36D4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10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3699-199D-4416-A11F-797353603B88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49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647" y="273844"/>
            <a:ext cx="7019703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934" y="1369219"/>
            <a:ext cx="751041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D9C2-8E62-4AC0-896D-44EDDA38D621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" y="244683"/>
            <a:ext cx="1023333" cy="10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30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C5A-0F92-4DA6-A58C-4978AF136F1A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" y="244683"/>
            <a:ext cx="1023333" cy="10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2846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13478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647" y="273844"/>
            <a:ext cx="7019703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rgbClr val="AFD68E"/>
              </a:buClr>
              <a:defRPr/>
            </a:lvl1pPr>
            <a:lvl2pPr>
              <a:buClr>
                <a:srgbClr val="AFD68E"/>
              </a:buClr>
              <a:defRPr/>
            </a:lvl2pPr>
            <a:lvl3pPr>
              <a:buClr>
                <a:srgbClr val="AFD68E"/>
              </a:buClr>
              <a:defRPr/>
            </a:lvl3pPr>
            <a:lvl4pPr>
              <a:buClr>
                <a:srgbClr val="AFD68E"/>
              </a:buClr>
              <a:defRPr/>
            </a:lvl4pPr>
            <a:lvl5pPr>
              <a:buClr>
                <a:srgbClr val="AFD68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rgbClr val="AFD68E"/>
              </a:buClr>
              <a:defRPr/>
            </a:lvl1pPr>
            <a:lvl2pPr>
              <a:buClr>
                <a:srgbClr val="AFD68E"/>
              </a:buClr>
              <a:defRPr/>
            </a:lvl2pPr>
            <a:lvl3pPr>
              <a:buClr>
                <a:srgbClr val="AFD68E"/>
              </a:buClr>
              <a:defRPr/>
            </a:lvl3pPr>
            <a:lvl4pPr>
              <a:buClr>
                <a:srgbClr val="AFD68E"/>
              </a:buClr>
              <a:defRPr/>
            </a:lvl4pPr>
            <a:lvl5pPr>
              <a:buClr>
                <a:srgbClr val="AFD68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3F80-9555-453B-B21A-2B11FB92E6A9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" y="244683"/>
            <a:ext cx="1023333" cy="10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98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67" y="273844"/>
            <a:ext cx="7011674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buClr>
                <a:srgbClr val="AFD68E"/>
              </a:buClr>
              <a:defRPr/>
            </a:lvl1pPr>
            <a:lvl2pPr>
              <a:buClr>
                <a:srgbClr val="AFD68E"/>
              </a:buClr>
              <a:defRPr/>
            </a:lvl2pPr>
            <a:lvl3pPr>
              <a:buClr>
                <a:srgbClr val="AFD68E"/>
              </a:buClr>
              <a:defRPr/>
            </a:lvl3pPr>
            <a:lvl4pPr>
              <a:buClr>
                <a:srgbClr val="AFD68E"/>
              </a:buClr>
              <a:defRPr/>
            </a:lvl4pPr>
            <a:lvl5pPr>
              <a:buClr>
                <a:srgbClr val="AFD68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buClr>
                <a:srgbClr val="AFD68E"/>
              </a:buClr>
              <a:defRPr/>
            </a:lvl1pPr>
            <a:lvl2pPr>
              <a:buClr>
                <a:srgbClr val="AFD68E"/>
              </a:buClr>
              <a:defRPr/>
            </a:lvl2pPr>
            <a:lvl3pPr>
              <a:buClr>
                <a:srgbClr val="AFD68E"/>
              </a:buClr>
              <a:defRPr/>
            </a:lvl3pPr>
            <a:lvl4pPr>
              <a:buClr>
                <a:srgbClr val="AFD68E"/>
              </a:buClr>
              <a:defRPr/>
            </a:lvl4pPr>
            <a:lvl5pPr>
              <a:buClr>
                <a:srgbClr val="AFD68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AB6C-4DDD-40C0-87A9-9F9E13516F9A}" type="datetime1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" y="244683"/>
            <a:ext cx="1023333" cy="10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11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647" y="273844"/>
            <a:ext cx="7019703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7071-4D83-4F56-BE68-1154BAEC8428}" type="datetime1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" y="244683"/>
            <a:ext cx="1023333" cy="10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81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811" y="273844"/>
            <a:ext cx="75585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10" y="1369219"/>
            <a:ext cx="755854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AD84-4BB8-4144-B433-070EC40E997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8528-07AE-44D7-938B-3F54B786C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6" r:id="rId5"/>
    <p:sldLayoutId id="2147483677" r:id="rId6"/>
    <p:sldLayoutId id="2147483678" r:id="rId7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@alcosan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186244"/>
            <a:ext cx="9144000" cy="8509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50000"/>
              </a:prstClr>
            </a:outerShdw>
          </a:effectLst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800" b="1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975" y="2108155"/>
            <a:ext cx="5658785" cy="182825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Plant </a:t>
            </a:r>
          </a:p>
          <a:p>
            <a:pPr algn="ctr"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Master Drain </a:t>
            </a:r>
          </a:p>
          <a:p>
            <a:pPr algn="ctr"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Study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3933" y="4077841"/>
            <a:ext cx="2610868" cy="54476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October 15, 2025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7" y="638190"/>
            <a:ext cx="2939931" cy="29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461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40E1-D009-6D33-1F06-E1AB642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5DE9-09A8-D8C3-4A61-E7CA14E58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Busy, but manageable site – 24/7 treatment plant with road closures and contractor activities</a:t>
            </a:r>
          </a:p>
          <a:p>
            <a:r>
              <a:rPr lang="en-US" dirty="0"/>
              <a:t>Cleaning of pipes is done on an as needed basis</a:t>
            </a:r>
          </a:p>
          <a:p>
            <a:r>
              <a:rPr lang="en-US" dirty="0"/>
              <a:t>Combined system – no rain might not equate to empty pipe</a:t>
            </a:r>
          </a:p>
          <a:p>
            <a:pPr lvl="1"/>
            <a:r>
              <a:rPr lang="en-US" dirty="0"/>
              <a:t>Storm, Sanitary, Scrubber (high and low pH), Process (centrifuge centrate, tank drains etc.)</a:t>
            </a:r>
          </a:p>
          <a:p>
            <a:r>
              <a:rPr lang="en-US" dirty="0"/>
              <a:t>Coordinating low flow/no flow times for inspections based on operations</a:t>
            </a:r>
          </a:p>
          <a:p>
            <a:r>
              <a:rPr lang="en-US" dirty="0"/>
              <a:t>Some bypass pumping will be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CED8C-4284-E52A-4E37-A92B399F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A6107-4FFE-7B6D-7C2C-9CFE703D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47" y="4444605"/>
            <a:ext cx="6057220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77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4A3A-CB6F-C029-3D0A-82E7E3D0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F1ED0-ED78-F6C9-7F6C-2A8BF314B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84" y="1457709"/>
            <a:ext cx="7501935" cy="3263504"/>
          </a:xfrm>
        </p:spPr>
        <p:txBody>
          <a:bodyPr/>
          <a:lstStyle/>
          <a:p>
            <a:r>
              <a:rPr lang="en-US" dirty="0"/>
              <a:t>Process pipes scaled over</a:t>
            </a:r>
          </a:p>
          <a:p>
            <a:r>
              <a:rPr lang="en-US" dirty="0"/>
              <a:t>Collapsed drains</a:t>
            </a:r>
          </a:p>
          <a:p>
            <a:r>
              <a:rPr lang="en-US" dirty="0"/>
              <a:t>Clogged drains</a:t>
            </a:r>
          </a:p>
          <a:p>
            <a:r>
              <a:rPr lang="en-US" dirty="0"/>
              <a:t>Lack of slope</a:t>
            </a:r>
          </a:p>
          <a:p>
            <a:r>
              <a:rPr lang="en-US" dirty="0"/>
              <a:t>Questionable flow patterns</a:t>
            </a:r>
          </a:p>
          <a:p>
            <a:r>
              <a:rPr lang="en-US" dirty="0"/>
              <a:t>Bottoms of pipes missing</a:t>
            </a:r>
          </a:p>
          <a:p>
            <a:r>
              <a:rPr lang="en-US" dirty="0"/>
              <a:t>Combined system causing capacity issues during wet weather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01E43-C9B4-59E7-3FCF-9C4C96E9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C489F7-8AE3-D8E8-73FC-6CF5C4656E6A}"/>
              </a:ext>
            </a:extLst>
          </p:cNvPr>
          <p:cNvSpPr txBox="1">
            <a:spLocks/>
          </p:cNvSpPr>
          <p:nvPr/>
        </p:nvSpPr>
        <p:spPr>
          <a:xfrm>
            <a:off x="4879826" y="1268016"/>
            <a:ext cx="34726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715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A3CA-76A6-EE80-CB00-D00EAD0E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1749-ABE0-B1CF-0719-2F77D48AC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89411-22E4-263A-9FF9-1112EBC6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A5B40-3CEA-EA16-87BF-EED77F42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6" y="0"/>
            <a:ext cx="86357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38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A043-F0B2-BA0C-75B2-050B9DB9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6325-52E1-107C-D041-6716EEBB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4D87-DECC-6527-6784-D19ED5DA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88D5F-263B-5CCC-D918-94A03C55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71"/>
            <a:ext cx="9144000" cy="47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258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FDDE-BC49-46AA-F943-E958E177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A434-4BC2-E63B-DCD8-156A64BA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190E1-7AE5-175E-AB06-29FC5CBB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5B1CF-0406-4218-99E3-46570B9E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1"/>
            <a:ext cx="9144000" cy="51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330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4927" y="2164546"/>
            <a:ext cx="5658785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 /</a:t>
            </a:r>
          </a:p>
          <a:p>
            <a:pPr>
              <a:lnSpc>
                <a:spcPts val="4500"/>
              </a:lnSpc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7590" y="3411041"/>
            <a:ext cx="3969321" cy="138499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Contact: 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Tawanda Stamps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Contract Administrator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(412) 732-8020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Procurement@alcosan.org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Arial"/>
            </a:endParaRP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3837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7604" y="677430"/>
            <a:ext cx="6578051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Agenda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797" y="1583024"/>
            <a:ext cx="6385104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Introductions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Procurement Schedule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Procurement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Project Scope of Work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Questions and Answers</a:t>
            </a:r>
          </a:p>
          <a:p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95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67604" y="677430"/>
            <a:ext cx="6578051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ALCOSAN Project Team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5BDDF-D76B-406C-72DD-FAC0BAABCEBB}"/>
              </a:ext>
            </a:extLst>
          </p:cNvPr>
          <p:cNvSpPr txBox="1"/>
          <p:nvPr/>
        </p:nvSpPr>
        <p:spPr>
          <a:xfrm>
            <a:off x="614752" y="1677617"/>
            <a:ext cx="782498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Procurement:          Tawanda Stamps, Contract Administrator</a:t>
            </a:r>
          </a:p>
          <a:p>
            <a:pPr lvl="3"/>
            <a:r>
              <a:rPr lang="en-US" sz="2000" dirty="0">
                <a:solidFill>
                  <a:schemeClr val="bg1"/>
                </a:solidFill>
                <a:latin typeface="+mn-lt"/>
                <a:ea typeface="Calibri"/>
                <a:cs typeface="Arial"/>
              </a:rPr>
              <a:t>	        Ash Eberle, Contract Administration Specialist</a:t>
            </a:r>
          </a:p>
          <a:p>
            <a:pPr lvl="3"/>
            <a:endParaRPr lang="en-US" sz="2000" dirty="0">
              <a:solidFill>
                <a:schemeClr val="bg1"/>
              </a:solidFill>
              <a:latin typeface="Arial"/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Project Managers:    Dustin Copenhaver 	</a:t>
            </a:r>
            <a:r>
              <a:rPr lang="en-US" sz="14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Project Engineer and PM</a:t>
            </a:r>
          </a:p>
          <a:p>
            <a:pPr lvl="4"/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         Kim Kennedy, PE 	</a:t>
            </a:r>
            <a:r>
              <a:rPr lang="en-US" sz="14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Director of Engineering &amp; Construction</a:t>
            </a:r>
          </a:p>
          <a:p>
            <a:pPr lvl="4"/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         Jeff Argyros, PE 	</a:t>
            </a:r>
            <a:r>
              <a:rPr lang="en-US" sz="14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Manager of Capital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3677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2147-8AAD-1F54-C753-B1F717FB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libri Light"/>
                <a:cs typeface="Calibri Light"/>
              </a:rPr>
              <a:t>Procurement Schedule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3C96-F4C3-1D1E-7C50-95E6A686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November 12 </a:t>
            </a:r>
            <a:r>
              <a:rPr lang="en-US" sz="2000" dirty="0">
                <a:ea typeface="Calibri"/>
                <a:cs typeface="Calibri"/>
              </a:rPr>
              <a:t>at 2:00 PM – Statement of Qualifications due </a:t>
            </a:r>
          </a:p>
          <a:p>
            <a:pPr lvl="1"/>
            <a:r>
              <a:rPr lang="en-US" sz="1700" dirty="0">
                <a:ea typeface="Calibri"/>
                <a:cs typeface="Calibri"/>
              </a:rPr>
              <a:t>Electronic copy sent to </a:t>
            </a:r>
            <a:r>
              <a:rPr lang="en-US" sz="1700" dirty="0">
                <a:ea typeface="Calibri"/>
                <a:cs typeface="Calibri"/>
                <a:hlinkClick r:id="rId2"/>
              </a:rPr>
              <a:t>Procurement@alcosan.org</a:t>
            </a:r>
            <a:r>
              <a:rPr lang="en-US" sz="1700" dirty="0">
                <a:ea typeface="Calibri"/>
                <a:cs typeface="Calibri"/>
              </a:rPr>
              <a:t>  </a:t>
            </a:r>
          </a:p>
          <a:p>
            <a:r>
              <a:rPr lang="en-US" sz="2000" dirty="0">
                <a:ea typeface="Calibri"/>
                <a:cs typeface="Calibri"/>
              </a:rPr>
              <a:t>December 2025 – RFP issued to shortlist*</a:t>
            </a:r>
          </a:p>
          <a:p>
            <a:r>
              <a:rPr lang="en-US" sz="2000" dirty="0">
                <a:ea typeface="Calibri"/>
                <a:cs typeface="Calibri"/>
              </a:rPr>
              <a:t>February 2026 – Proposals due* </a:t>
            </a:r>
          </a:p>
          <a:p>
            <a:r>
              <a:rPr lang="en-US" sz="2000" dirty="0">
                <a:ea typeface="Calibri"/>
                <a:cs typeface="Calibri"/>
              </a:rPr>
              <a:t>TBD 2026 – Interviews* </a:t>
            </a:r>
          </a:p>
          <a:p>
            <a:r>
              <a:rPr lang="en-US" sz="2000" dirty="0">
                <a:ea typeface="Calibri"/>
                <a:cs typeface="Calibri"/>
              </a:rPr>
              <a:t>March 2026 – Contract Award*</a:t>
            </a:r>
          </a:p>
          <a:p>
            <a:r>
              <a:rPr lang="en-US" sz="2000" dirty="0">
                <a:ea typeface="Calibri"/>
                <a:cs typeface="Calibri"/>
              </a:rPr>
              <a:t>April 2026 – Notice to Proceed*</a:t>
            </a:r>
          </a:p>
          <a:p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ea typeface="Calibri"/>
                <a:cs typeface="Calibri"/>
              </a:rPr>
              <a:t>* - tentative dates</a:t>
            </a:r>
          </a:p>
        </p:txBody>
      </p:sp>
    </p:spTree>
    <p:extLst>
      <p:ext uri="{BB962C8B-B14F-4D97-AF65-F5344CB8AC3E}">
        <p14:creationId xmlns:p14="http://schemas.microsoft.com/office/powerpoint/2010/main" val="405538780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5F01-C765-EAC2-711B-A1DD5147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Submittal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4680-74FD-77EB-8ECE-F1450CEC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the Directions</a:t>
            </a:r>
          </a:p>
          <a:p>
            <a:r>
              <a:rPr lang="en-US" dirty="0"/>
              <a:t>SF 330 Forms – Part I only </a:t>
            </a:r>
          </a:p>
          <a:p>
            <a:pPr lvl="1"/>
            <a:r>
              <a:rPr lang="en-US" dirty="0"/>
              <a:t>Parts A-C – Identify the team</a:t>
            </a:r>
          </a:p>
          <a:p>
            <a:pPr lvl="1"/>
            <a:r>
              <a:rPr lang="en-US" dirty="0"/>
              <a:t>Part D – detailed organizational chart with names/roles</a:t>
            </a:r>
          </a:p>
          <a:p>
            <a:pPr lvl="1"/>
            <a:r>
              <a:rPr lang="en-US" dirty="0"/>
              <a:t>Case Histories (Part F) – make sure proposed staff worked on them</a:t>
            </a:r>
          </a:p>
          <a:p>
            <a:pPr lvl="1"/>
            <a:r>
              <a:rPr lang="en-US" dirty="0"/>
              <a:t>Project-Based Resumes (Part E)</a:t>
            </a:r>
          </a:p>
          <a:p>
            <a:pPr lvl="1"/>
            <a:r>
              <a:rPr lang="en-US" dirty="0"/>
              <a:t>Matrix of Case Histories v. Proposed Staff (Part G)</a:t>
            </a:r>
          </a:p>
          <a:p>
            <a:pPr lvl="1"/>
            <a:r>
              <a:rPr lang="en-US" dirty="0"/>
              <a:t>Part H – two pages to discuss why your team should be selected.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D674E-33B1-79CA-6F68-5263DDCB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767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56DC5-53F5-3635-7505-BB11326E2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8C1A-8BEF-F9DB-B86B-42CEC8A1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libri Light"/>
                <a:cs typeface="Calibri Light"/>
              </a:rPr>
              <a:t>MWDBE/SDVOSB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B7B38-B2E1-4C70-9C3E-9BAB33C0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4" y="1665611"/>
            <a:ext cx="7954916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Calibri"/>
                <a:ea typeface="Calibri"/>
                <a:cs typeface="Calibri"/>
              </a:rPr>
              <a:t>MBE/WBE/SDVOSB Participation </a:t>
            </a:r>
            <a:r>
              <a:rPr lang="en-US" sz="1800" dirty="0"/>
              <a:t>– include certification</a:t>
            </a:r>
          </a:p>
          <a:p>
            <a:r>
              <a:rPr lang="en-US" sz="1800" dirty="0"/>
              <a:t>10-25% MWBE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total contract value</a:t>
            </a:r>
          </a:p>
          <a:p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3% SDVOSB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total contract value</a:t>
            </a:r>
          </a:p>
          <a:p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Relevant roles on the contract, part of the evaluation</a:t>
            </a:r>
          </a:p>
          <a:p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ALCOSAN only </a:t>
            </a:r>
            <a:r>
              <a:rPr lang="en-US" sz="1800" kern="100" dirty="0">
                <a:cs typeface="Times New Roman" panose="02020603050405020304" pitchFamily="18" charset="0"/>
              </a:rPr>
              <a:t>accepts</a:t>
            </a: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third-party certifications </a:t>
            </a:r>
          </a:p>
          <a:p>
            <a:pPr lvl="1"/>
            <a:r>
              <a:rPr lang="en-US" sz="15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SBA – SDVOSB</a:t>
            </a:r>
          </a:p>
          <a:p>
            <a:pPr lvl="1"/>
            <a:r>
              <a:rPr lang="en-US" sz="15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PAUCP</a:t>
            </a:r>
          </a:p>
          <a:p>
            <a:pPr lvl="1"/>
            <a:r>
              <a:rPr lang="en-US" sz="15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EMSDC</a:t>
            </a:r>
          </a:p>
          <a:p>
            <a:pPr lvl="1"/>
            <a:r>
              <a:rPr lang="en-US" sz="15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WBENC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3C661-1273-D892-3A61-729926DD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558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DD845-8020-BCB6-C3B6-D00F1D92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4A69-39E1-8F0F-5C67-3B730FC6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libri Light"/>
                <a:cs typeface="Calibri Light"/>
              </a:rPr>
              <a:t>Additional Information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BE92-3A94-EAC3-44B8-D96236A4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4" y="1665611"/>
            <a:ext cx="7954916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Cover Letter – 2 Pages – executive summary</a:t>
            </a:r>
          </a:p>
          <a:p>
            <a:r>
              <a:rPr lang="en-US" sz="1800" dirty="0"/>
              <a:t>Identify RTK Law-exempt pages of your submittal</a:t>
            </a:r>
          </a:p>
          <a:p>
            <a:r>
              <a:rPr lang="en-US" sz="1800" dirty="0"/>
              <a:t>Conflict of Interest forms for each team member</a:t>
            </a:r>
          </a:p>
          <a:p>
            <a:r>
              <a:rPr lang="en-US" sz="1800" dirty="0"/>
              <a:t>How are you going to do this work?</a:t>
            </a:r>
          </a:p>
          <a:p>
            <a:r>
              <a:rPr lang="en-US" sz="1800" dirty="0"/>
              <a:t>Avoid “Marketing”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0E563-0AE0-C11D-0022-E4957412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3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91B1-1021-ACB9-80E6-A6FACBFD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libri Light"/>
                <a:cs typeface="Calibri Light"/>
              </a:rPr>
              <a:t>Selection Criteria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83AC-09B0-A884-4D7D-FE56622A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4" y="1369219"/>
            <a:ext cx="7954916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Firm’s history and resource capability to perform required services</a:t>
            </a:r>
          </a:p>
          <a:p>
            <a:pPr lvl="0"/>
            <a:r>
              <a:rPr lang="en-US" dirty="0"/>
              <a:t>Evaluation of assigned personnel</a:t>
            </a:r>
          </a:p>
          <a:p>
            <a:pPr lvl="0"/>
            <a:r>
              <a:rPr lang="en-US" dirty="0"/>
              <a:t>Related experience</a:t>
            </a:r>
          </a:p>
          <a:p>
            <a:pPr lvl="0"/>
            <a:r>
              <a:rPr lang="en-US" dirty="0"/>
              <a:t>Ability to meet schedule and project budget</a:t>
            </a:r>
          </a:p>
          <a:p>
            <a:pPr lvl="0"/>
            <a:r>
              <a:rPr lang="en-US" dirty="0"/>
              <a:t>Familiarity with local area geography and facilities</a:t>
            </a:r>
          </a:p>
          <a:p>
            <a:pPr lvl="0"/>
            <a:r>
              <a:rPr lang="en-US" dirty="0"/>
              <a:t>Local office within Allegheny County</a:t>
            </a:r>
          </a:p>
          <a:p>
            <a:pPr lvl="0"/>
            <a:r>
              <a:rPr lang="en-US" dirty="0"/>
              <a:t>Ability to relate to project requirements</a:t>
            </a:r>
          </a:p>
          <a:p>
            <a:pPr lvl="0"/>
            <a:r>
              <a:rPr lang="en-US" dirty="0"/>
              <a:t>MBE/WBE/SDV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9FF3-03FC-7A40-ED70-27A8D671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8528-07AE-44D7-938B-3F54B786C9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21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4C52-4B9A-5A2C-4FB6-CB3162718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03B789-20D7-CF28-722B-B5DA4847FBCD}"/>
              </a:ext>
            </a:extLst>
          </p:cNvPr>
          <p:cNvSpPr txBox="1"/>
          <p:nvPr/>
        </p:nvSpPr>
        <p:spPr>
          <a:xfrm>
            <a:off x="1466448" y="528251"/>
            <a:ext cx="6578051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Project Scope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4DACD-5375-C9CB-D621-F3E55B1ABFD5}"/>
              </a:ext>
            </a:extLst>
          </p:cNvPr>
          <p:cNvSpPr txBox="1"/>
          <p:nvPr/>
        </p:nvSpPr>
        <p:spPr>
          <a:xfrm>
            <a:off x="698345" y="1262205"/>
            <a:ext cx="78249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6FE374-27CA-D7B0-749E-B67BA628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223" y="1262205"/>
            <a:ext cx="7954916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Consultant is to assist with reviewing existing data via 3D MicroStation model, existing drawings, latest construction modifications and compare to existing conditions</a:t>
            </a:r>
          </a:p>
          <a:p>
            <a:r>
              <a:rPr lang="en-US" sz="2000" dirty="0"/>
              <a:t>Existing conditions to be surveyed for location (in state plane and local plant coordinates) and condition (NASSCO)</a:t>
            </a:r>
          </a:p>
          <a:p>
            <a:pPr lvl="1"/>
            <a:r>
              <a:rPr lang="en-US" sz="1700" dirty="0"/>
              <a:t>Manhole, catch basin and pipe inspections</a:t>
            </a:r>
          </a:p>
          <a:p>
            <a:pPr lvl="1"/>
            <a:r>
              <a:rPr lang="en-US" sz="1700" dirty="0"/>
              <a:t>Inverts and materials of construction</a:t>
            </a:r>
          </a:p>
          <a:p>
            <a:r>
              <a:rPr lang="en-US" sz="2000" dirty="0"/>
              <a:t>Assess for hydrologic and hydraulic capacities</a:t>
            </a:r>
          </a:p>
          <a:p>
            <a:r>
              <a:rPr lang="en-US" sz="2000" dirty="0"/>
              <a:t>Identify issues and provide high level repair suggestions</a:t>
            </a:r>
          </a:p>
          <a:p>
            <a:r>
              <a:rPr lang="en-US" sz="2000" dirty="0"/>
              <a:t>Provide GIS model containing all of the findings</a:t>
            </a:r>
          </a:p>
        </p:txBody>
      </p:sp>
    </p:spTree>
    <p:extLst>
      <p:ext uri="{BB962C8B-B14F-4D97-AF65-F5344CB8AC3E}">
        <p14:creationId xmlns:p14="http://schemas.microsoft.com/office/powerpoint/2010/main" val="6581230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a86ae97-6de2-4433-bdad-69bbccd2df1e">
      <Terms xmlns="http://schemas.microsoft.com/office/infopath/2007/PartnerControls"/>
    </lcf76f155ced4ddcb4097134ff3c332f>
    <_ip_UnifiedCompliancePolicyProperties xmlns="http://schemas.microsoft.com/sharepoint/v3" xsi:nil="true"/>
    <TaxCatchAll xmlns="4a44e333-a50e-4096-9a68-7aa30e518d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EED3708F0C0043BC2435C13B6201C1" ma:contentTypeVersion="17" ma:contentTypeDescription="Create a new document." ma:contentTypeScope="" ma:versionID="8f50244569eceec3d3ebe45bea05f2f5">
  <xsd:schema xmlns:xsd="http://www.w3.org/2001/XMLSchema" xmlns:xs="http://www.w3.org/2001/XMLSchema" xmlns:p="http://schemas.microsoft.com/office/2006/metadata/properties" xmlns:ns1="http://schemas.microsoft.com/sharepoint/v3" xmlns:ns2="6a86ae97-6de2-4433-bdad-69bbccd2df1e" xmlns:ns3="4a44e333-a50e-4096-9a68-7aa30e518d97" targetNamespace="http://schemas.microsoft.com/office/2006/metadata/properties" ma:root="true" ma:fieldsID="157b46a56cbb1d22391d29dee2a24e50" ns1:_="" ns2:_="" ns3:_="">
    <xsd:import namespace="http://schemas.microsoft.com/sharepoint/v3"/>
    <xsd:import namespace="6a86ae97-6de2-4433-bdad-69bbccd2df1e"/>
    <xsd:import namespace="4a44e333-a50e-4096-9a68-7aa30e518d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6ae97-6de2-4433-bdad-69bbccd2d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e6ac66-31f8-4dc9-a8c7-e2778e1615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4e333-a50e-4096-9a68-7aa30e518d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d2d9b42-6bb4-468e-b96a-81b4632b7c13}" ma:internalName="TaxCatchAll" ma:showField="CatchAllData" ma:web="4a44e333-a50e-4096-9a68-7aa30e518d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5D6A5-7BA3-44F9-86D7-AC5DFC9875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EF3F2-6563-4658-BA74-515583D39539}">
  <ds:schemaRefs>
    <ds:schemaRef ds:uri="4a44e333-a50e-4096-9a68-7aa30e518d97"/>
    <ds:schemaRef ds:uri="6a86ae97-6de2-4433-bdad-69bbccd2df1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62418EA-C50E-4354-9B9B-A59BDA63A7AB}">
  <ds:schemaRefs>
    <ds:schemaRef ds:uri="4a44e333-a50e-4096-9a68-7aa30e518d97"/>
    <ds:schemaRef ds:uri="6a86ae97-6de2-4433-bdad-69bbccd2df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553</Words>
  <Application>Microsoft Office PowerPoint</Application>
  <PresentationFormat>On-screen Show (16:9)</PresentationFormat>
  <Paragraphs>104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Arial,Sans-Serif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Procurement Schedule</vt:lpstr>
      <vt:lpstr>Submittal</vt:lpstr>
      <vt:lpstr>MWDBE/SDVOSB</vt:lpstr>
      <vt:lpstr>Additional Information</vt:lpstr>
      <vt:lpstr>Selection Criteria</vt:lpstr>
      <vt:lpstr>PowerPoint Presentation</vt:lpstr>
      <vt:lpstr>Challenges</vt:lpstr>
      <vt:lpstr>Known Issues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Clark</dc:creator>
  <cp:lastModifiedBy>Tawanda Stamps</cp:lastModifiedBy>
  <cp:revision>65</cp:revision>
  <cp:lastPrinted>2019-09-17T21:26:24Z</cp:lastPrinted>
  <dcterms:created xsi:type="dcterms:W3CDTF">2015-01-20T13:46:19Z</dcterms:created>
  <dcterms:modified xsi:type="dcterms:W3CDTF">2025-10-15T17:17:40Z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0x010100A5EED3708F0C0043BC2435C13B6201C1</vt:lpwstr>
  </property>
  <property fmtid="{D5CDD505-2E9C-101B-9397-08002B2CF9AE}" pid="3" name="MediaServiceImageTags">
    <vt:lpwstr/>
  </property>
</Properties>
</file>